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79" r:id="rId4"/>
    <p:sldId id="280" r:id="rId5"/>
    <p:sldId id="281" r:id="rId6"/>
    <p:sldId id="282" r:id="rId7"/>
    <p:sldId id="283" r:id="rId8"/>
  </p:sldIdLst>
  <p:sldSz cx="12192000" cy="6858000"/>
  <p:notesSz cx="7772400" cy="100584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27"/>
    <p:restoredTop sz="94665"/>
  </p:normalViewPr>
  <p:slideViewPr>
    <p:cSldViewPr snapToGrid="0">
      <p:cViewPr varScale="1">
        <p:scale>
          <a:sx n="96" d="100"/>
          <a:sy n="96" d="100"/>
        </p:scale>
        <p:origin x="232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Titelfolie_TUD">
    <p:bg>
      <p:bgPr>
        <a:solidFill>
          <a:schemeClr val="lt1">
            <a:alpha val="3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14"/>
          <p:cNvCxnSpPr/>
          <p:nvPr/>
        </p:nvCxnSpPr>
        <p:spPr>
          <a:xfrm>
            <a:off x="0" y="6063120"/>
            <a:ext cx="12192120" cy="360"/>
          </a:xfrm>
          <a:prstGeom prst="straightConnector1">
            <a:avLst/>
          </a:prstGeom>
          <a:ln w="12700">
            <a:solidFill>
              <a:srgbClr val="FFFFFF">
                <a:lumMod val="65000"/>
              </a:srgbClr>
            </a:solidFill>
          </a:ln>
        </p:spPr>
      </p:cxnSp>
      <p:pic>
        <p:nvPicPr>
          <p:cNvPr id="3" name="Grafik 10"/>
          <p:cNvPicPr/>
          <p:nvPr/>
        </p:nvPicPr>
        <p:blipFill>
          <a:blip r:embed="rId2">
            <a:alphaModFix amt="80000"/>
          </a:blip>
          <a:stretch/>
        </p:blipFill>
        <p:spPr>
          <a:xfrm rot="11023800">
            <a:off x="10519200" y="-1403640"/>
            <a:ext cx="4840560" cy="4559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" name="Grafik 4"/>
          <p:cNvPicPr/>
          <p:nvPr/>
        </p:nvPicPr>
        <p:blipFill>
          <a:blip r:embed="rId3"/>
          <a:stretch/>
        </p:blipFill>
        <p:spPr>
          <a:xfrm>
            <a:off x="-159840" y="-198000"/>
            <a:ext cx="1206720" cy="1627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" name="Grafik 5"/>
          <p:cNvPicPr/>
          <p:nvPr/>
        </p:nvPicPr>
        <p:blipFill>
          <a:blip r:embed="rId4"/>
          <a:stretch/>
        </p:blipFill>
        <p:spPr>
          <a:xfrm>
            <a:off x="10804320" y="-268560"/>
            <a:ext cx="2712600" cy="2682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" name="Textfeld 8"/>
          <p:cNvSpPr/>
          <p:nvPr/>
        </p:nvSpPr>
        <p:spPr>
          <a:xfrm>
            <a:off x="9097200" y="6266160"/>
            <a:ext cx="829440" cy="477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 defTabSz="914400">
              <a:lnSpc>
                <a:spcPct val="100000"/>
              </a:lnSpc>
              <a:tabLst>
                <a:tab pos="0" algn="l"/>
              </a:tabLst>
            </a:pPr>
            <a:br>
              <a:rPr sz="1000"/>
            </a:br>
            <a:r>
              <a:rPr lang="de-DE" sz="1000" b="0" u="none" strike="noStrike">
                <a:solidFill>
                  <a:schemeClr val="lt2"/>
                </a:solidFill>
                <a:effectLst/>
                <a:uFillTx/>
                <a:latin typeface="Open Sans Light"/>
                <a:ea typeface="Open Sans Light"/>
              </a:rPr>
              <a:t>Slide </a:t>
            </a:r>
            <a:fld id="{754EA37D-E42B-49AB-93B5-4A362C8626BB}" type="slidenum">
              <a:rPr lang="de-DE" sz="1000" b="0" u="none" strike="noStrike">
                <a:solidFill>
                  <a:schemeClr val="lt2"/>
                </a:solidFill>
                <a:effectLst/>
                <a:uFillTx/>
                <a:latin typeface="Open Sans Light"/>
                <a:ea typeface="Open Sans Light"/>
              </a:rPr>
              <a:t>‹#›</a:t>
            </a:fld>
            <a:endParaRPr lang="en-US" sz="10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algn="r" defTabSz="914400">
              <a:lnSpc>
                <a:spcPct val="100000"/>
              </a:lnSpc>
              <a:tabLst>
                <a:tab pos="0" algn="l"/>
              </a:tabLst>
            </a:pPr>
            <a:endParaRPr lang="en-US" sz="10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pic>
        <p:nvPicPr>
          <p:cNvPr id="7" name="Grafik 21"/>
          <p:cNvPicPr/>
          <p:nvPr/>
        </p:nvPicPr>
        <p:blipFill>
          <a:blip r:embed="rId5"/>
          <a:stretch/>
        </p:blipFill>
        <p:spPr>
          <a:xfrm>
            <a:off x="10375560" y="6150960"/>
            <a:ext cx="1480680" cy="602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" name="Textfeld 3"/>
          <p:cNvSpPr/>
          <p:nvPr/>
        </p:nvSpPr>
        <p:spPr>
          <a:xfrm>
            <a:off x="2799000" y="6240600"/>
            <a:ext cx="5677200" cy="46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000" b="0" u="none" strike="noStrike" dirty="0">
                <a:solidFill>
                  <a:schemeClr val="lt2"/>
                </a:solidFill>
                <a:effectLst/>
                <a:uFillTx/>
                <a:latin typeface="Open Sans Light"/>
              </a:rPr>
              <a:t>Training:	Data Science and AI for Medicine Training School 2026</a:t>
            </a:r>
            <a:br>
              <a:rPr sz="1000" dirty="0"/>
            </a:br>
            <a:r>
              <a:rPr lang="en-US" sz="1000" b="0" u="none" strike="noStrike" dirty="0">
                <a:solidFill>
                  <a:schemeClr val="lt2"/>
                </a:solidFill>
                <a:effectLst/>
                <a:uFillTx/>
                <a:latin typeface="Open Sans Light"/>
              </a:rPr>
              <a:t>                 	Day 1: Python and Tools – AI Assistants in JupyterLab</a:t>
            </a:r>
            <a:endParaRPr lang="en-US" sz="1000" b="0" u="none" strike="noStrike" dirty="0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000" b="0" u="none" strike="noStrike" dirty="0">
                <a:solidFill>
                  <a:schemeClr val="lt2"/>
                </a:solidFill>
                <a:effectLst/>
                <a:uFillTx/>
                <a:latin typeface="Open Sans Light"/>
              </a:rPr>
              <a:t>Speaker:	Matthias Täschner, DSC </a:t>
            </a:r>
            <a:r>
              <a:rPr lang="en-US" sz="1000" b="0" u="none" strike="noStrike" dirty="0" err="1">
                <a:solidFill>
                  <a:schemeClr val="lt2"/>
                </a:solidFill>
                <a:effectLst/>
                <a:uFillTx/>
                <a:latin typeface="Open Sans Light"/>
              </a:rPr>
              <a:t>ScaDS.AI</a:t>
            </a:r>
            <a:r>
              <a:rPr lang="en-US" sz="1000" b="0" u="none" strike="noStrike" dirty="0">
                <a:solidFill>
                  <a:schemeClr val="lt2"/>
                </a:solidFill>
                <a:effectLst/>
                <a:uFillTx/>
                <a:latin typeface="Open Sans Light"/>
              </a:rPr>
              <a:t>, Leipzig University</a:t>
            </a:r>
            <a:endParaRPr lang="en-US" sz="1000" b="0" u="none" strike="noStrike" dirty="0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pic>
        <p:nvPicPr>
          <p:cNvPr id="9" name="Picture 6" descr="A black background with blue text&#10;&#10;AI-generated content may be incorrect."/>
          <p:cNvPicPr/>
          <p:nvPr/>
        </p:nvPicPr>
        <p:blipFill>
          <a:blip r:embed="rId6"/>
          <a:stretch/>
        </p:blipFill>
        <p:spPr>
          <a:xfrm>
            <a:off x="0" y="6032160"/>
            <a:ext cx="2798640" cy="840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" name="Rechteck 12"/>
          <p:cNvSpPr/>
          <p:nvPr/>
        </p:nvSpPr>
        <p:spPr>
          <a:xfrm>
            <a:off x="0" y="980640"/>
            <a:ext cx="12191760" cy="587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de-DE" sz="1800" b="0" u="none" strike="noStrike">
              <a:solidFill>
                <a:schemeClr val="lt1"/>
              </a:solidFill>
              <a:effectLst/>
              <a:uFillTx/>
              <a:latin typeface="Open Sans Light"/>
            </a:endParaRPr>
          </a:p>
        </p:txBody>
      </p:sp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algn="l" defTabSz="914400">
              <a:buNone/>
              <a:defRPr lang="de-DE" sz="2400" b="1" u="none" strike="noStrike">
                <a:solidFill>
                  <a:schemeClr val="dk2"/>
                </a:solidFill>
                <a:effectLst/>
                <a:uFillTx/>
                <a:latin typeface="Open Sans ExtraBold"/>
              </a:defRPr>
            </a:lvl1pPr>
          </a:lstStyle>
          <a:p>
            <a:pPr indent="0" algn="l" defTabSz="914400">
              <a:buNone/>
            </a:pPr>
            <a:r>
              <a:rPr lang="de-DE" sz="2400" b="1" u="none" strike="noStrike">
                <a:solidFill>
                  <a:schemeClr val="dk2"/>
                </a:solidFill>
                <a:effectLst/>
                <a:uFillTx/>
                <a:latin typeface="Open Sans ExtraBold"/>
              </a:rPr>
              <a:t>Click to edit the title text format</a:t>
            </a: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indent="0" algn="l" defTabSz="914400">
              <a:spcBef>
                <a:spcPts val="601"/>
              </a:spcBef>
              <a:tabLst>
                <a:tab pos="0" algn="l"/>
              </a:tabLst>
              <a:defRPr lang="de-DE" sz="1600" b="0" u="none" strike="noStrike">
                <a:solidFill>
                  <a:schemeClr val="dk2"/>
                </a:solidFill>
                <a:effectLst/>
                <a:uFillTx/>
                <a:latin typeface="Open Sans Light"/>
              </a:defRPr>
            </a:lvl1pPr>
            <a:lvl2pPr lvl="1" algn="l" defTabSz="914400">
              <a:spcBef>
                <a:spcPts val="300"/>
              </a:spcBef>
              <a:buClr>
                <a:srgbClr val="000000"/>
              </a:buClr>
              <a:buSzPct val="75000"/>
              <a:buFont typeface="Symbol" charset="2"/>
              <a:buChar char=""/>
              <a:defRPr lang="de-DE" sz="1600" b="0" u="none" strike="noStrike">
                <a:solidFill>
                  <a:schemeClr val="dk2"/>
                </a:solidFill>
                <a:effectLst/>
                <a:uFillTx/>
                <a:latin typeface="Open Sans Light"/>
              </a:defRPr>
            </a:lvl2pPr>
            <a:lvl3pPr lvl="2" algn="l" defTabSz="914400">
              <a:spcBef>
                <a:spcPts val="300"/>
              </a:spcBef>
              <a:buClr>
                <a:srgbClr val="000000"/>
              </a:buClr>
              <a:buSzPct val="45000"/>
              <a:buFont typeface="Wingdings" charset="2"/>
              <a:buChar char=""/>
              <a:defRPr lang="de-DE" sz="1400" b="0" u="none" strike="noStrike">
                <a:solidFill>
                  <a:schemeClr val="dk2"/>
                </a:solidFill>
                <a:effectLst/>
                <a:uFillTx/>
                <a:latin typeface="Open Sans Light"/>
              </a:defRPr>
            </a:lvl3pPr>
            <a:lvl4pPr lvl="3" algn="l" defTabSz="914400">
              <a:spcBef>
                <a:spcPts val="300"/>
              </a:spcBef>
              <a:buClr>
                <a:srgbClr val="000000"/>
              </a:buClr>
              <a:buSzPct val="75000"/>
              <a:buFont typeface="Symbol" charset="2"/>
              <a:buChar char=""/>
              <a:defRPr lang="de-DE" sz="1400" b="0" u="none" strike="noStrike">
                <a:solidFill>
                  <a:schemeClr val="dk2"/>
                </a:solidFill>
                <a:effectLst/>
                <a:uFillTx/>
                <a:latin typeface="Open Sans Light"/>
              </a:defRPr>
            </a:lvl4pPr>
            <a:lvl5pPr lvl="4" algn="l" defTabSz="9144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  <a:defRPr lang="de-DE" sz="1400" b="0" u="none" strike="noStrike">
                <a:solidFill>
                  <a:schemeClr val="dk1"/>
                </a:solidFill>
                <a:effectLst/>
                <a:uFillTx/>
                <a:latin typeface="Open Sans Light"/>
              </a:defRPr>
            </a:lvl5pPr>
            <a:lvl6pPr lvl="5" algn="l" defTabSz="9144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defRPr lang="de-DE" sz="2000" b="0" u="none" strike="noStrike">
                <a:solidFill>
                  <a:schemeClr val="dk1"/>
                </a:solidFill>
                <a:effectLst/>
                <a:uFillTx/>
                <a:latin typeface="Open Sans Light"/>
              </a:defRPr>
            </a:lvl6pPr>
            <a:lvl7pPr lvl="6" algn="l" defTabSz="9144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defRPr lang="de-DE" sz="2000" b="0" u="none" strike="noStrike">
                <a:solidFill>
                  <a:schemeClr val="dk1"/>
                </a:solidFill>
                <a:effectLst/>
                <a:uFillTx/>
                <a:latin typeface="Open Sans Light"/>
              </a:defRPr>
            </a:lvl7pPr>
          </a:lstStyle>
          <a:p>
            <a:pPr indent="0" algn="l" defTabSz="914400">
              <a:spcBef>
                <a:spcPts val="601"/>
              </a:spcBef>
              <a:tabLst>
                <a:tab pos="0" algn="l"/>
              </a:tabLst>
            </a:pPr>
            <a:r>
              <a:rPr lang="de-DE" sz="1600" b="0" u="none" strike="noStrike">
                <a:solidFill>
                  <a:schemeClr val="dk2"/>
                </a:solidFill>
                <a:effectLst/>
                <a:uFillTx/>
                <a:latin typeface="Open Sans Light"/>
              </a:rPr>
              <a:t>Click to edit the outline text format</a:t>
            </a:r>
          </a:p>
          <a:p>
            <a:pPr marL="864000" lvl="1" indent="-324000" algn="l" defTabSz="914400">
              <a:spcBef>
                <a:spcPts val="30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600" b="0" u="none" strike="noStrike">
                <a:solidFill>
                  <a:schemeClr val="dk2"/>
                </a:solidFill>
                <a:effectLst/>
                <a:uFillTx/>
                <a:latin typeface="Open Sans Light"/>
              </a:rPr>
              <a:t>Second Outline Level</a:t>
            </a:r>
          </a:p>
          <a:p>
            <a:pPr marL="1296000" lvl="2" indent="-288000" algn="l" defTabSz="914400">
              <a:spcBef>
                <a:spcPts val="3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400" b="0" u="none" strike="noStrike">
                <a:solidFill>
                  <a:schemeClr val="dk2"/>
                </a:solidFill>
                <a:effectLst/>
                <a:uFillTx/>
                <a:latin typeface="Open Sans Light"/>
              </a:rPr>
              <a:t>Third Outline Level</a:t>
            </a:r>
          </a:p>
          <a:p>
            <a:pPr marL="1728000" lvl="3" indent="-216000" algn="l" defTabSz="914400">
              <a:spcBef>
                <a:spcPts val="30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400" b="0" u="none" strike="noStrike">
                <a:solidFill>
                  <a:schemeClr val="dk2"/>
                </a:solidFill>
                <a:effectLst/>
                <a:uFillTx/>
                <a:latin typeface="Open Sans Light"/>
              </a:rPr>
              <a:t>Fourth Outline Level</a:t>
            </a:r>
          </a:p>
          <a:p>
            <a:pPr marL="2160000" lvl="4" indent="-216000" algn="l" defTabSz="9144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400" b="0" u="none" strike="noStrike">
                <a:solidFill>
                  <a:schemeClr val="dk1"/>
                </a:solidFill>
                <a:effectLst/>
                <a:uFillTx/>
                <a:latin typeface="Open Sans Light"/>
              </a:rPr>
              <a:t>Fifth Outline Level</a:t>
            </a:r>
          </a:p>
          <a:p>
            <a:pPr marL="2592000" lvl="5" indent="-216000" algn="l" defTabSz="9144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Open Sans Light"/>
              </a:rPr>
              <a:t>Sixth Outline Level</a:t>
            </a:r>
          </a:p>
          <a:p>
            <a:pPr marL="3024000" lvl="6" indent="-216000" algn="l" defTabSz="9144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Open Sans Light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ergleich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Gerade Verbindung 14"/>
          <p:cNvCxnSpPr/>
          <p:nvPr/>
        </p:nvCxnSpPr>
        <p:spPr>
          <a:xfrm>
            <a:off x="0" y="6063120"/>
            <a:ext cx="12192120" cy="360"/>
          </a:xfrm>
          <a:prstGeom prst="straightConnector1">
            <a:avLst/>
          </a:prstGeom>
          <a:ln w="12700">
            <a:solidFill>
              <a:srgbClr val="FFFFFF">
                <a:lumMod val="65000"/>
              </a:srgbClr>
            </a:solidFill>
          </a:ln>
        </p:spPr>
      </p:cxnSp>
      <p:pic>
        <p:nvPicPr>
          <p:cNvPr id="99" name="Grafik 10"/>
          <p:cNvPicPr/>
          <p:nvPr/>
        </p:nvPicPr>
        <p:blipFill>
          <a:blip r:embed="rId2">
            <a:alphaModFix amt="80000"/>
          </a:blip>
          <a:stretch/>
        </p:blipFill>
        <p:spPr>
          <a:xfrm rot="11023800">
            <a:off x="10519200" y="-1403640"/>
            <a:ext cx="4840560" cy="4559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0" name="Grafik 4"/>
          <p:cNvPicPr/>
          <p:nvPr/>
        </p:nvPicPr>
        <p:blipFill>
          <a:blip r:embed="rId3"/>
          <a:stretch/>
        </p:blipFill>
        <p:spPr>
          <a:xfrm>
            <a:off x="-159840" y="-198000"/>
            <a:ext cx="1206720" cy="1627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1" name="Grafik 5"/>
          <p:cNvPicPr/>
          <p:nvPr/>
        </p:nvPicPr>
        <p:blipFill>
          <a:blip r:embed="rId4"/>
          <a:stretch/>
        </p:blipFill>
        <p:spPr>
          <a:xfrm>
            <a:off x="10804320" y="-268560"/>
            <a:ext cx="2712600" cy="2682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2" name="Textfeld 8"/>
          <p:cNvSpPr/>
          <p:nvPr/>
        </p:nvSpPr>
        <p:spPr>
          <a:xfrm>
            <a:off x="9097200" y="6266160"/>
            <a:ext cx="829440" cy="477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 defTabSz="914400">
              <a:lnSpc>
                <a:spcPct val="100000"/>
              </a:lnSpc>
              <a:tabLst>
                <a:tab pos="0" algn="l"/>
              </a:tabLst>
            </a:pPr>
            <a:br>
              <a:rPr sz="1000"/>
            </a:br>
            <a:r>
              <a:rPr lang="de-DE" sz="1000" b="0" u="none" strike="noStrike">
                <a:solidFill>
                  <a:schemeClr val="lt2"/>
                </a:solidFill>
                <a:effectLst/>
                <a:uFillTx/>
                <a:latin typeface="Open Sans Light"/>
                <a:ea typeface="Open Sans Light"/>
              </a:rPr>
              <a:t>Slide </a:t>
            </a:r>
            <a:fld id="{AF95E0B4-8307-4768-A73B-FA90F0CFA34A}" type="slidenum">
              <a:rPr lang="de-DE" sz="1000" b="0" u="none" strike="noStrike">
                <a:solidFill>
                  <a:schemeClr val="lt2"/>
                </a:solidFill>
                <a:effectLst/>
                <a:uFillTx/>
                <a:latin typeface="Open Sans Light"/>
                <a:ea typeface="Open Sans Light"/>
              </a:rPr>
              <a:t>‹#›</a:t>
            </a:fld>
            <a:endParaRPr lang="en-US" sz="10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algn="r" defTabSz="914400">
              <a:lnSpc>
                <a:spcPct val="100000"/>
              </a:lnSpc>
              <a:tabLst>
                <a:tab pos="0" algn="l"/>
              </a:tabLst>
            </a:pPr>
            <a:endParaRPr lang="en-US" sz="10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pic>
        <p:nvPicPr>
          <p:cNvPr id="103" name="Grafik 21"/>
          <p:cNvPicPr/>
          <p:nvPr/>
        </p:nvPicPr>
        <p:blipFill>
          <a:blip r:embed="rId5"/>
          <a:stretch/>
        </p:blipFill>
        <p:spPr>
          <a:xfrm>
            <a:off x="10375560" y="6150960"/>
            <a:ext cx="1480680" cy="602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4" name="Textfeld 3"/>
          <p:cNvSpPr/>
          <p:nvPr/>
        </p:nvSpPr>
        <p:spPr>
          <a:xfrm>
            <a:off x="2799000" y="6240600"/>
            <a:ext cx="5677200" cy="46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000" b="0" u="none" strike="noStrike" dirty="0">
                <a:solidFill>
                  <a:schemeClr val="lt2"/>
                </a:solidFill>
                <a:effectLst/>
                <a:uFillTx/>
                <a:latin typeface="Open Sans Light"/>
              </a:rPr>
              <a:t>Training:	Data Science and AI for Medicine Training School 2026</a:t>
            </a:r>
            <a:br>
              <a:rPr sz="1000" dirty="0"/>
            </a:br>
            <a:r>
              <a:rPr lang="en-US" sz="1000" b="0" u="none" strike="noStrike" dirty="0">
                <a:solidFill>
                  <a:schemeClr val="lt2"/>
                </a:solidFill>
                <a:effectLst/>
                <a:uFillTx/>
                <a:latin typeface="Open Sans Light"/>
              </a:rPr>
              <a:t>                 	Day 1: Python and Tools – AI Assistants in JupyterLab</a:t>
            </a:r>
            <a:endParaRPr lang="en-US" sz="1000" b="0" u="none" strike="noStrike" dirty="0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000" b="0" u="none" strike="noStrike" dirty="0">
                <a:solidFill>
                  <a:schemeClr val="lt2"/>
                </a:solidFill>
                <a:effectLst/>
                <a:uFillTx/>
                <a:latin typeface="Open Sans Light"/>
              </a:rPr>
              <a:t>Speaker:	Matthias Täschner, DSC </a:t>
            </a:r>
            <a:r>
              <a:rPr lang="en-US" sz="1000" b="0" u="none" strike="noStrike" dirty="0" err="1">
                <a:solidFill>
                  <a:schemeClr val="lt2"/>
                </a:solidFill>
                <a:effectLst/>
                <a:uFillTx/>
                <a:latin typeface="Open Sans Light"/>
              </a:rPr>
              <a:t>ScaDS.AI</a:t>
            </a:r>
            <a:r>
              <a:rPr lang="en-US" sz="1000" b="0" u="none" strike="noStrike" dirty="0">
                <a:solidFill>
                  <a:schemeClr val="lt2"/>
                </a:solidFill>
                <a:effectLst/>
                <a:uFillTx/>
                <a:latin typeface="Open Sans Light"/>
              </a:rPr>
              <a:t>, Leipzig University</a:t>
            </a:r>
            <a:endParaRPr lang="en-US" sz="1000" b="0" u="none" strike="noStrike" dirty="0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pic>
        <p:nvPicPr>
          <p:cNvPr id="105" name="Picture 6" descr="A black background with blue text&#10;&#10;AI-generated content may be incorrect."/>
          <p:cNvPicPr/>
          <p:nvPr/>
        </p:nvPicPr>
        <p:blipFill>
          <a:blip r:embed="rId6"/>
          <a:stretch/>
        </p:blipFill>
        <p:spPr>
          <a:xfrm>
            <a:off x="0" y="6032160"/>
            <a:ext cx="2798640" cy="840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6" name="Titel 1"/>
          <p:cNvSpPr/>
          <p:nvPr/>
        </p:nvSpPr>
        <p:spPr>
          <a:xfrm>
            <a:off x="6165720" y="368280"/>
            <a:ext cx="5498640" cy="828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de-DE" sz="2400" b="1" u="none" strike="noStrike">
                <a:solidFill>
                  <a:schemeClr val="dk2"/>
                </a:solidFill>
                <a:effectLst/>
                <a:uFillTx/>
                <a:latin typeface="Open Sans ExtraBold"/>
              </a:rPr>
              <a:t>Titelmasterformat durch Klicken bearbeiten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sp>
        <p:nvSpPr>
          <p:cNvPr id="107" name="PlaceHolder 1"/>
          <p:cNvSpPr>
            <a:spLocks noGrp="1"/>
          </p:cNvSpPr>
          <p:nvPr>
            <p:ph type="body"/>
          </p:nvPr>
        </p:nvSpPr>
        <p:spPr>
          <a:xfrm>
            <a:off x="514440" y="1484280"/>
            <a:ext cx="5511600" cy="424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l" defTabSz="91440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  <a:defRPr lang="de-DE" sz="1600" b="0" u="none" strike="noStrike">
                <a:solidFill>
                  <a:schemeClr val="dk2"/>
                </a:solidFill>
                <a:effectLst/>
                <a:uFillTx/>
                <a:latin typeface="Open Sans Light"/>
              </a:defRPr>
            </a:lvl1pPr>
          </a:lstStyle>
          <a:p>
            <a:pPr indent="0" algn="l" defTabSz="91440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de-DE" sz="1600" b="0" u="none" strike="noStrike">
                <a:solidFill>
                  <a:schemeClr val="dk2"/>
                </a:solidFill>
                <a:effectLst/>
                <a:uFillTx/>
                <a:latin typeface="Open Sans Light"/>
              </a:rPr>
              <a:t>Mastertextformat bearbeiten</a:t>
            </a: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165720" y="1484280"/>
            <a:ext cx="5511600" cy="424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l" defTabSz="91440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  <a:defRPr lang="de-DE" sz="1600" b="0" u="none" strike="noStrike">
                <a:solidFill>
                  <a:schemeClr val="dk2"/>
                </a:solidFill>
                <a:effectLst/>
                <a:uFillTx/>
                <a:latin typeface="Open Sans Light"/>
              </a:defRPr>
            </a:lvl1pPr>
          </a:lstStyle>
          <a:p>
            <a:pPr indent="0" algn="l" defTabSz="91440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de-DE" sz="1600" b="0" u="none" strike="noStrike">
                <a:solidFill>
                  <a:schemeClr val="dk2"/>
                </a:solidFill>
                <a:effectLst/>
                <a:uFillTx/>
                <a:latin typeface="Open Sans Light"/>
              </a:rPr>
              <a:t>Mastertextformat bearbeiten</a:t>
            </a:r>
          </a:p>
        </p:txBody>
      </p:sp>
      <p:sp>
        <p:nvSpPr>
          <p:cNvPr id="109" name="PlaceHolder 3"/>
          <p:cNvSpPr>
            <a:spLocks noGrp="1"/>
          </p:cNvSpPr>
          <p:nvPr>
            <p:ph type="title"/>
          </p:nvPr>
        </p:nvSpPr>
        <p:spPr>
          <a:xfrm>
            <a:off x="527040" y="367560"/>
            <a:ext cx="5498640" cy="829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l" defTabSz="914400">
              <a:lnSpc>
                <a:spcPct val="100000"/>
              </a:lnSpc>
              <a:buNone/>
              <a:defRPr lang="de-DE" sz="2400" b="1" u="none" strike="noStrike">
                <a:solidFill>
                  <a:schemeClr val="dk2"/>
                </a:solidFill>
                <a:effectLst/>
                <a:uFillTx/>
                <a:latin typeface="Open Sans ExtraBold"/>
              </a:defRPr>
            </a:lvl1pPr>
          </a:lstStyle>
          <a:p>
            <a:pPr indent="0" algn="l" defTabSz="914400">
              <a:lnSpc>
                <a:spcPct val="100000"/>
              </a:lnSpc>
              <a:buNone/>
            </a:pPr>
            <a:r>
              <a:rPr lang="de-DE" sz="2400" b="1" u="none" strike="noStrike">
                <a:solidFill>
                  <a:schemeClr val="dk2"/>
                </a:solidFill>
                <a:effectLst/>
                <a:uFillTx/>
                <a:latin typeface="Open Sans ExtraBold"/>
              </a:rPr>
              <a:t>Mastertitelformat bearbeiten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ur Tite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Gerade Verbindung 14"/>
          <p:cNvCxnSpPr/>
          <p:nvPr/>
        </p:nvCxnSpPr>
        <p:spPr>
          <a:xfrm>
            <a:off x="0" y="6063120"/>
            <a:ext cx="12192120" cy="360"/>
          </a:xfrm>
          <a:prstGeom prst="straightConnector1">
            <a:avLst/>
          </a:prstGeom>
          <a:ln w="12700">
            <a:solidFill>
              <a:srgbClr val="FFFFFF">
                <a:lumMod val="65000"/>
              </a:srgbClr>
            </a:solidFill>
          </a:ln>
        </p:spPr>
      </p:cxnSp>
      <p:pic>
        <p:nvPicPr>
          <p:cNvPr id="111" name="Grafik 10"/>
          <p:cNvPicPr/>
          <p:nvPr/>
        </p:nvPicPr>
        <p:blipFill>
          <a:blip r:embed="rId2">
            <a:alphaModFix amt="80000"/>
          </a:blip>
          <a:stretch/>
        </p:blipFill>
        <p:spPr>
          <a:xfrm rot="11023800">
            <a:off x="10519200" y="-1403640"/>
            <a:ext cx="4840560" cy="4559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2" name="Grafik 4"/>
          <p:cNvPicPr/>
          <p:nvPr/>
        </p:nvPicPr>
        <p:blipFill>
          <a:blip r:embed="rId3"/>
          <a:stretch/>
        </p:blipFill>
        <p:spPr>
          <a:xfrm>
            <a:off x="-159840" y="-198000"/>
            <a:ext cx="1206720" cy="1627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3" name="Grafik 5"/>
          <p:cNvPicPr/>
          <p:nvPr/>
        </p:nvPicPr>
        <p:blipFill>
          <a:blip r:embed="rId4"/>
          <a:stretch/>
        </p:blipFill>
        <p:spPr>
          <a:xfrm>
            <a:off x="10804320" y="-268560"/>
            <a:ext cx="2712600" cy="2682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4" name="Textfeld 8"/>
          <p:cNvSpPr/>
          <p:nvPr/>
        </p:nvSpPr>
        <p:spPr>
          <a:xfrm>
            <a:off x="9097200" y="6266160"/>
            <a:ext cx="829440" cy="477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 defTabSz="914400">
              <a:lnSpc>
                <a:spcPct val="100000"/>
              </a:lnSpc>
              <a:tabLst>
                <a:tab pos="0" algn="l"/>
              </a:tabLst>
            </a:pPr>
            <a:br>
              <a:rPr sz="1000"/>
            </a:br>
            <a:r>
              <a:rPr lang="de-DE" sz="1000" b="0" u="none" strike="noStrike">
                <a:solidFill>
                  <a:schemeClr val="lt2"/>
                </a:solidFill>
                <a:effectLst/>
                <a:uFillTx/>
                <a:latin typeface="Open Sans Light"/>
                <a:ea typeface="Open Sans Light"/>
              </a:rPr>
              <a:t>Slide </a:t>
            </a:r>
            <a:fld id="{3EB0F3E9-C809-4960-8FA1-60A4A575FE76}" type="slidenum">
              <a:rPr lang="de-DE" sz="1000" b="0" u="none" strike="noStrike">
                <a:solidFill>
                  <a:schemeClr val="lt2"/>
                </a:solidFill>
                <a:effectLst/>
                <a:uFillTx/>
                <a:latin typeface="Open Sans Light"/>
                <a:ea typeface="Open Sans Light"/>
              </a:rPr>
              <a:t>‹#›</a:t>
            </a:fld>
            <a:endParaRPr lang="en-US" sz="10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algn="r" defTabSz="914400">
              <a:lnSpc>
                <a:spcPct val="100000"/>
              </a:lnSpc>
              <a:tabLst>
                <a:tab pos="0" algn="l"/>
              </a:tabLst>
            </a:pPr>
            <a:endParaRPr lang="en-US" sz="10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pic>
        <p:nvPicPr>
          <p:cNvPr id="115" name="Grafik 21"/>
          <p:cNvPicPr/>
          <p:nvPr/>
        </p:nvPicPr>
        <p:blipFill>
          <a:blip r:embed="rId5"/>
          <a:stretch/>
        </p:blipFill>
        <p:spPr>
          <a:xfrm>
            <a:off x="10375560" y="6150960"/>
            <a:ext cx="1480680" cy="602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6" name="Textfeld 3"/>
          <p:cNvSpPr/>
          <p:nvPr/>
        </p:nvSpPr>
        <p:spPr>
          <a:xfrm>
            <a:off x="2799000" y="6240600"/>
            <a:ext cx="5677200" cy="46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000" b="0" u="none" strike="noStrike" dirty="0">
                <a:solidFill>
                  <a:schemeClr val="lt2"/>
                </a:solidFill>
                <a:effectLst/>
                <a:uFillTx/>
                <a:latin typeface="Open Sans Light"/>
              </a:rPr>
              <a:t>Training:	Data Science and AI for Medicine Training School 2026</a:t>
            </a:r>
            <a:br>
              <a:rPr sz="1000" dirty="0"/>
            </a:br>
            <a:r>
              <a:rPr lang="en-US" sz="1000" b="0" u="none" strike="noStrike" dirty="0">
                <a:solidFill>
                  <a:schemeClr val="lt2"/>
                </a:solidFill>
                <a:effectLst/>
                <a:uFillTx/>
                <a:latin typeface="Open Sans Light"/>
              </a:rPr>
              <a:t>                 	Day 1: Python and Tools – AI Assistants in JupyterLab</a:t>
            </a:r>
            <a:endParaRPr lang="en-US" sz="1000" b="0" u="none" strike="noStrike" dirty="0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000" b="0" u="none" strike="noStrike" dirty="0">
                <a:solidFill>
                  <a:schemeClr val="lt2"/>
                </a:solidFill>
                <a:effectLst/>
                <a:uFillTx/>
                <a:latin typeface="Open Sans Light"/>
              </a:rPr>
              <a:t>Speaker:	Matthias Täschner, DSC </a:t>
            </a:r>
            <a:r>
              <a:rPr lang="en-US" sz="1000" b="0" u="none" strike="noStrike" dirty="0" err="1">
                <a:solidFill>
                  <a:schemeClr val="lt2"/>
                </a:solidFill>
                <a:effectLst/>
                <a:uFillTx/>
                <a:latin typeface="Open Sans Light"/>
              </a:rPr>
              <a:t>ScaDS.AI</a:t>
            </a:r>
            <a:r>
              <a:rPr lang="en-US" sz="1000" b="0" u="none" strike="noStrike" dirty="0">
                <a:solidFill>
                  <a:schemeClr val="lt2"/>
                </a:solidFill>
                <a:effectLst/>
                <a:uFillTx/>
                <a:latin typeface="Open Sans Light"/>
              </a:rPr>
              <a:t>, Leipzig University</a:t>
            </a:r>
            <a:endParaRPr lang="en-US" sz="1000" b="0" u="none" strike="noStrike" dirty="0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pic>
        <p:nvPicPr>
          <p:cNvPr id="117" name="Picture 6" descr="A black background with blue text&#10;&#10;AI-generated content may be incorrect."/>
          <p:cNvPicPr/>
          <p:nvPr/>
        </p:nvPicPr>
        <p:blipFill>
          <a:blip r:embed="rId6"/>
          <a:stretch/>
        </p:blipFill>
        <p:spPr>
          <a:xfrm>
            <a:off x="0" y="6032160"/>
            <a:ext cx="2798640" cy="840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895320" y="358560"/>
            <a:ext cx="10267560" cy="81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l" defTabSz="914400">
              <a:lnSpc>
                <a:spcPct val="100000"/>
              </a:lnSpc>
              <a:buNone/>
              <a:defRPr lang="en-US" sz="2400" b="1" u="none" strike="noStrike">
                <a:solidFill>
                  <a:schemeClr val="dk2"/>
                </a:solidFill>
                <a:effectLst/>
                <a:uFillTx/>
                <a:latin typeface="Open Sans ExtraBold"/>
              </a:defRPr>
            </a:lvl1pPr>
          </a:lstStyle>
          <a:p>
            <a:pPr indent="0" algn="l" defTabSz="914400">
              <a:lnSpc>
                <a:spcPct val="100000"/>
              </a:lnSpc>
              <a:buNone/>
            </a:pPr>
            <a:r>
              <a:rPr lang="en-US" sz="2400" b="1" u="none" strike="noStrike">
                <a:solidFill>
                  <a:schemeClr val="dk2"/>
                </a:solidFill>
                <a:effectLst/>
                <a:uFillTx/>
                <a:latin typeface="Open Sans ExtraBold"/>
              </a:rPr>
              <a:t>Mastertitelformat bearbeiten</a:t>
            </a:r>
            <a:endParaRPr lang="de-DE" sz="2400" b="1" u="none" strike="noStrike">
              <a:solidFill>
                <a:schemeClr val="dk2"/>
              </a:solidFill>
              <a:effectLst/>
              <a:uFillTx/>
              <a:latin typeface="Open Sans ExtraBold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Nur Tite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erade Verbindung 14"/>
          <p:cNvCxnSpPr/>
          <p:nvPr/>
        </p:nvCxnSpPr>
        <p:spPr>
          <a:xfrm>
            <a:off x="0" y="6063120"/>
            <a:ext cx="12192120" cy="360"/>
          </a:xfrm>
          <a:prstGeom prst="straightConnector1">
            <a:avLst/>
          </a:prstGeom>
          <a:ln w="12700">
            <a:solidFill>
              <a:srgbClr val="FFFFFF">
                <a:lumMod val="65000"/>
              </a:srgbClr>
            </a:solidFill>
          </a:ln>
        </p:spPr>
      </p:cxnSp>
      <p:pic>
        <p:nvPicPr>
          <p:cNvPr id="14" name="Grafik 10"/>
          <p:cNvPicPr/>
          <p:nvPr/>
        </p:nvPicPr>
        <p:blipFill>
          <a:blip r:embed="rId2">
            <a:alphaModFix amt="80000"/>
          </a:blip>
          <a:stretch/>
        </p:blipFill>
        <p:spPr>
          <a:xfrm rot="11023800">
            <a:off x="10519200" y="-1403640"/>
            <a:ext cx="4840560" cy="4559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" name="Grafik 4"/>
          <p:cNvPicPr/>
          <p:nvPr/>
        </p:nvPicPr>
        <p:blipFill>
          <a:blip r:embed="rId3"/>
          <a:stretch/>
        </p:blipFill>
        <p:spPr>
          <a:xfrm>
            <a:off x="-159840" y="-198000"/>
            <a:ext cx="1206720" cy="1627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" name="Grafik 5"/>
          <p:cNvPicPr/>
          <p:nvPr/>
        </p:nvPicPr>
        <p:blipFill>
          <a:blip r:embed="rId4"/>
          <a:stretch/>
        </p:blipFill>
        <p:spPr>
          <a:xfrm>
            <a:off x="10804320" y="-268560"/>
            <a:ext cx="2712600" cy="2682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" name="Textfeld 8"/>
          <p:cNvSpPr/>
          <p:nvPr/>
        </p:nvSpPr>
        <p:spPr>
          <a:xfrm>
            <a:off x="9097200" y="6266160"/>
            <a:ext cx="829440" cy="477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 defTabSz="914400">
              <a:lnSpc>
                <a:spcPct val="100000"/>
              </a:lnSpc>
              <a:tabLst>
                <a:tab pos="0" algn="l"/>
              </a:tabLst>
            </a:pPr>
            <a:br>
              <a:rPr sz="1000"/>
            </a:br>
            <a:r>
              <a:rPr lang="de-DE" sz="1000" b="0" u="none" strike="noStrike">
                <a:solidFill>
                  <a:schemeClr val="lt2"/>
                </a:solidFill>
                <a:effectLst/>
                <a:uFillTx/>
                <a:latin typeface="Open Sans Light"/>
                <a:ea typeface="Open Sans Light"/>
              </a:rPr>
              <a:t>Slide </a:t>
            </a:r>
            <a:fld id="{8C2AEFC8-7A36-4EAC-94D0-345BFAB0E7D8}" type="slidenum">
              <a:rPr lang="de-DE" sz="1000" b="0" u="none" strike="noStrike">
                <a:solidFill>
                  <a:schemeClr val="lt2"/>
                </a:solidFill>
                <a:effectLst/>
                <a:uFillTx/>
                <a:latin typeface="Open Sans Light"/>
                <a:ea typeface="Open Sans Light"/>
              </a:rPr>
              <a:t>‹#›</a:t>
            </a:fld>
            <a:endParaRPr lang="en-US" sz="10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algn="r" defTabSz="914400">
              <a:lnSpc>
                <a:spcPct val="100000"/>
              </a:lnSpc>
              <a:tabLst>
                <a:tab pos="0" algn="l"/>
              </a:tabLst>
            </a:pPr>
            <a:endParaRPr lang="en-US" sz="10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pic>
        <p:nvPicPr>
          <p:cNvPr id="18" name="Grafik 21"/>
          <p:cNvPicPr/>
          <p:nvPr/>
        </p:nvPicPr>
        <p:blipFill>
          <a:blip r:embed="rId5"/>
          <a:stretch/>
        </p:blipFill>
        <p:spPr>
          <a:xfrm>
            <a:off x="10375560" y="6150960"/>
            <a:ext cx="1480680" cy="602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" name="Textfeld 3"/>
          <p:cNvSpPr/>
          <p:nvPr/>
        </p:nvSpPr>
        <p:spPr>
          <a:xfrm>
            <a:off x="2799000" y="6240600"/>
            <a:ext cx="5677200" cy="46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000" b="0" u="none" strike="noStrike" dirty="0">
                <a:solidFill>
                  <a:schemeClr val="lt2"/>
                </a:solidFill>
                <a:effectLst/>
                <a:uFillTx/>
                <a:latin typeface="Open Sans Light"/>
              </a:rPr>
              <a:t>Training:	Data Science and AI for Medicine Training School 2026</a:t>
            </a:r>
            <a:br>
              <a:rPr sz="1000" dirty="0"/>
            </a:br>
            <a:r>
              <a:rPr lang="en-US" sz="1000" b="0" u="none" strike="noStrike" dirty="0">
                <a:solidFill>
                  <a:schemeClr val="lt2"/>
                </a:solidFill>
                <a:effectLst/>
                <a:uFillTx/>
                <a:latin typeface="Open Sans Light"/>
              </a:rPr>
              <a:t>                 	Day 1: Python and Tools – AI Assistants in JupyterLab</a:t>
            </a:r>
            <a:endParaRPr lang="en-US" sz="1000" b="0" u="none" strike="noStrike" dirty="0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000" b="0" u="none" strike="noStrike" dirty="0">
                <a:solidFill>
                  <a:schemeClr val="lt2"/>
                </a:solidFill>
                <a:effectLst/>
                <a:uFillTx/>
                <a:latin typeface="Open Sans Light"/>
              </a:rPr>
              <a:t>Speaker:	Matthias Täschner, DSC </a:t>
            </a:r>
            <a:r>
              <a:rPr lang="en-US" sz="1000" b="0" u="none" strike="noStrike" dirty="0" err="1">
                <a:solidFill>
                  <a:schemeClr val="lt2"/>
                </a:solidFill>
                <a:effectLst/>
                <a:uFillTx/>
                <a:latin typeface="Open Sans Light"/>
              </a:rPr>
              <a:t>ScaDS.AI</a:t>
            </a:r>
            <a:r>
              <a:rPr lang="en-US" sz="1000" b="0" u="none" strike="noStrike" dirty="0">
                <a:solidFill>
                  <a:schemeClr val="lt2"/>
                </a:solidFill>
                <a:effectLst/>
                <a:uFillTx/>
                <a:latin typeface="Open Sans Light"/>
              </a:rPr>
              <a:t>, Leipzig University</a:t>
            </a:r>
            <a:endParaRPr lang="en-US" sz="1000" b="0" u="none" strike="noStrike" dirty="0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pic>
        <p:nvPicPr>
          <p:cNvPr id="20" name="Picture 6" descr="A black background with blue text&#10;&#10;AI-generated content may be incorrect."/>
          <p:cNvPicPr/>
          <p:nvPr/>
        </p:nvPicPr>
        <p:blipFill>
          <a:blip r:embed="rId6"/>
          <a:stretch/>
        </p:blipFill>
        <p:spPr>
          <a:xfrm>
            <a:off x="0" y="6032160"/>
            <a:ext cx="2798640" cy="840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895320" y="358560"/>
            <a:ext cx="10267560" cy="81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l" defTabSz="914400">
              <a:lnSpc>
                <a:spcPct val="100000"/>
              </a:lnSpc>
              <a:buNone/>
              <a:defRPr lang="en-US" sz="2400" b="1" u="none" strike="noStrike">
                <a:solidFill>
                  <a:schemeClr val="dk2"/>
                </a:solidFill>
                <a:effectLst/>
                <a:uFillTx/>
                <a:latin typeface="Open Sans ExtraBold"/>
              </a:defRPr>
            </a:lvl1pPr>
          </a:lstStyle>
          <a:p>
            <a:pPr indent="0" algn="l" defTabSz="914400">
              <a:lnSpc>
                <a:spcPct val="100000"/>
              </a:lnSpc>
              <a:buNone/>
            </a:pPr>
            <a:r>
              <a:rPr lang="en-US" sz="2400" b="1" u="none" strike="noStrike">
                <a:solidFill>
                  <a:schemeClr val="dk2"/>
                </a:solidFill>
                <a:effectLst/>
                <a:uFillTx/>
                <a:latin typeface="Open Sans ExtraBold"/>
              </a:rPr>
              <a:t>Mastertitelformat bearbeiten</a:t>
            </a:r>
            <a:endParaRPr lang="de-DE" sz="2400" b="1" u="none" strike="noStrike">
              <a:solidFill>
                <a:schemeClr val="dk2"/>
              </a:solidFill>
              <a:effectLst/>
              <a:uFillTx/>
              <a:latin typeface="Open Sans ExtraBold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 hasCustomPrompt="1"/>
          </p:nvPr>
        </p:nvSpPr>
        <p:spPr>
          <a:xfrm>
            <a:off x="0" y="1015920"/>
            <a:ext cx="12191760" cy="5076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l" defTabSz="914400">
              <a:lnSpc>
                <a:spcPct val="100000"/>
              </a:lnSpc>
              <a:buNone/>
              <a:tabLst>
                <a:tab pos="0" algn="l"/>
              </a:tabLst>
              <a:defRPr lang="en-US" sz="1800" b="0" u="none" strike="noStrike">
                <a:solidFill>
                  <a:schemeClr val="dk1"/>
                </a:solidFill>
                <a:effectLst/>
                <a:uFillTx/>
                <a:latin typeface="Open Sans Light"/>
              </a:defRPr>
            </a:lvl1pPr>
          </a:lstStyle>
          <a:p>
            <a:pPr indent="0" algn="l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Open Sans Light"/>
              </a:rPr>
              <a:t>Drag image to placeholder or add by clicking icon</a:t>
            </a:r>
            <a:endParaRPr lang="de-DE" sz="1800" b="0" u="none" strike="noStrike">
              <a:solidFill>
                <a:schemeClr val="dk1"/>
              </a:solidFill>
              <a:effectLst/>
              <a:uFillTx/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14"/>
          <p:cNvCxnSpPr/>
          <p:nvPr/>
        </p:nvCxnSpPr>
        <p:spPr>
          <a:xfrm>
            <a:off x="0" y="6063120"/>
            <a:ext cx="12192120" cy="360"/>
          </a:xfrm>
          <a:prstGeom prst="straightConnector1">
            <a:avLst/>
          </a:prstGeom>
          <a:ln w="12700">
            <a:solidFill>
              <a:srgbClr val="FFFFFF">
                <a:lumMod val="65000"/>
              </a:srgbClr>
            </a:solidFill>
          </a:ln>
        </p:spPr>
      </p:cxnSp>
      <p:pic>
        <p:nvPicPr>
          <p:cNvPr id="24" name="Grafik 10"/>
          <p:cNvPicPr/>
          <p:nvPr/>
        </p:nvPicPr>
        <p:blipFill>
          <a:blip r:embed="rId2">
            <a:alphaModFix amt="80000"/>
          </a:blip>
          <a:stretch/>
        </p:blipFill>
        <p:spPr>
          <a:xfrm rot="11023800">
            <a:off x="10519200" y="-1403640"/>
            <a:ext cx="4840560" cy="4559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" name="Grafik 4"/>
          <p:cNvPicPr/>
          <p:nvPr/>
        </p:nvPicPr>
        <p:blipFill>
          <a:blip r:embed="rId3"/>
          <a:stretch/>
        </p:blipFill>
        <p:spPr>
          <a:xfrm>
            <a:off x="-159840" y="-198000"/>
            <a:ext cx="1206720" cy="1627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" name="Grafik 5"/>
          <p:cNvPicPr/>
          <p:nvPr/>
        </p:nvPicPr>
        <p:blipFill>
          <a:blip r:embed="rId4"/>
          <a:stretch/>
        </p:blipFill>
        <p:spPr>
          <a:xfrm>
            <a:off x="10804320" y="-268560"/>
            <a:ext cx="2712600" cy="2682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" name="Textfeld 8"/>
          <p:cNvSpPr/>
          <p:nvPr/>
        </p:nvSpPr>
        <p:spPr>
          <a:xfrm>
            <a:off x="9097200" y="6266160"/>
            <a:ext cx="829440" cy="477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 defTabSz="914400">
              <a:lnSpc>
                <a:spcPct val="100000"/>
              </a:lnSpc>
              <a:tabLst>
                <a:tab pos="0" algn="l"/>
              </a:tabLst>
            </a:pPr>
            <a:br>
              <a:rPr sz="1000"/>
            </a:br>
            <a:r>
              <a:rPr lang="de-DE" sz="1000" b="0" u="none" strike="noStrike">
                <a:solidFill>
                  <a:schemeClr val="lt2"/>
                </a:solidFill>
                <a:effectLst/>
                <a:uFillTx/>
                <a:latin typeface="Open Sans Light"/>
                <a:ea typeface="Open Sans Light"/>
              </a:rPr>
              <a:t>Slide </a:t>
            </a:r>
            <a:fld id="{25C40480-2567-4132-AB0A-38F186213F90}" type="slidenum">
              <a:rPr lang="de-DE" sz="1000" b="0" u="none" strike="noStrike">
                <a:solidFill>
                  <a:schemeClr val="lt2"/>
                </a:solidFill>
                <a:effectLst/>
                <a:uFillTx/>
                <a:latin typeface="Open Sans Light"/>
                <a:ea typeface="Open Sans Light"/>
              </a:rPr>
              <a:t>‹#›</a:t>
            </a:fld>
            <a:endParaRPr lang="en-US" sz="10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algn="r" defTabSz="914400">
              <a:lnSpc>
                <a:spcPct val="100000"/>
              </a:lnSpc>
              <a:tabLst>
                <a:tab pos="0" algn="l"/>
              </a:tabLst>
            </a:pPr>
            <a:endParaRPr lang="en-US" sz="10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pic>
        <p:nvPicPr>
          <p:cNvPr id="28" name="Grafik 21"/>
          <p:cNvPicPr/>
          <p:nvPr/>
        </p:nvPicPr>
        <p:blipFill>
          <a:blip r:embed="rId5"/>
          <a:stretch/>
        </p:blipFill>
        <p:spPr>
          <a:xfrm>
            <a:off x="10375560" y="6150960"/>
            <a:ext cx="1480680" cy="602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" name="Textfeld 3"/>
          <p:cNvSpPr/>
          <p:nvPr/>
        </p:nvSpPr>
        <p:spPr>
          <a:xfrm>
            <a:off x="2799000" y="6240600"/>
            <a:ext cx="5677200" cy="46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000" b="0" u="none" strike="noStrike" dirty="0">
                <a:solidFill>
                  <a:schemeClr val="lt2"/>
                </a:solidFill>
                <a:effectLst/>
                <a:uFillTx/>
                <a:latin typeface="Open Sans Light"/>
              </a:rPr>
              <a:t>Training:	Data Science and AI for Medicine Training School 2026</a:t>
            </a:r>
            <a:br>
              <a:rPr sz="1000" dirty="0"/>
            </a:br>
            <a:r>
              <a:rPr lang="en-US" sz="1000" b="0" u="none" strike="noStrike" dirty="0">
                <a:solidFill>
                  <a:schemeClr val="lt2"/>
                </a:solidFill>
                <a:effectLst/>
                <a:uFillTx/>
                <a:latin typeface="Open Sans Light"/>
              </a:rPr>
              <a:t>                 	Day 1: Python and Tools – AI Assistants in JupyterLab</a:t>
            </a:r>
            <a:endParaRPr lang="en-US" sz="1000" b="0" u="none" strike="noStrike" dirty="0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000" b="0" u="none" strike="noStrike" dirty="0">
                <a:solidFill>
                  <a:schemeClr val="lt2"/>
                </a:solidFill>
                <a:effectLst/>
                <a:uFillTx/>
                <a:latin typeface="Open Sans Light"/>
              </a:rPr>
              <a:t>Speaker:	Matthias Täschner, DSC </a:t>
            </a:r>
            <a:r>
              <a:rPr lang="en-US" sz="1000" b="0" u="none" strike="noStrike" dirty="0" err="1">
                <a:solidFill>
                  <a:schemeClr val="lt2"/>
                </a:solidFill>
                <a:effectLst/>
                <a:uFillTx/>
                <a:latin typeface="Open Sans Light"/>
              </a:rPr>
              <a:t>ScaDS.AI</a:t>
            </a:r>
            <a:r>
              <a:rPr lang="en-US" sz="1000" b="0" u="none" strike="noStrike" dirty="0">
                <a:solidFill>
                  <a:schemeClr val="lt2"/>
                </a:solidFill>
                <a:effectLst/>
                <a:uFillTx/>
                <a:latin typeface="Open Sans Light"/>
              </a:rPr>
              <a:t>, Leipzig University</a:t>
            </a:r>
            <a:endParaRPr lang="en-US" sz="1000" b="0" u="none" strike="noStrike" dirty="0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pic>
        <p:nvPicPr>
          <p:cNvPr id="30" name="Picture 6" descr="A black background with blue text&#10;&#10;AI-generated content may be incorrect."/>
          <p:cNvPicPr/>
          <p:nvPr/>
        </p:nvPicPr>
        <p:blipFill>
          <a:blip r:embed="rId6"/>
          <a:stretch/>
        </p:blipFill>
        <p:spPr>
          <a:xfrm>
            <a:off x="0" y="6032160"/>
            <a:ext cx="2798640" cy="840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" name="PlaceHolder 1"/>
          <p:cNvSpPr>
            <a:spLocks noGrp="1"/>
          </p:cNvSpPr>
          <p:nvPr>
            <p:ph type="body" hasCustomPrompt="1"/>
          </p:nvPr>
        </p:nvSpPr>
        <p:spPr>
          <a:xfrm>
            <a:off x="0" y="0"/>
            <a:ext cx="12191760" cy="6092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l" defTabSz="914400">
              <a:lnSpc>
                <a:spcPct val="100000"/>
              </a:lnSpc>
              <a:buNone/>
              <a:tabLst>
                <a:tab pos="0" algn="l"/>
              </a:tabLst>
              <a:defRPr lang="en-US" sz="1800" b="0" u="none" strike="noStrike">
                <a:solidFill>
                  <a:schemeClr val="dk1"/>
                </a:solidFill>
                <a:effectLst/>
                <a:uFillTx/>
                <a:latin typeface="Open Sans Light"/>
              </a:defRPr>
            </a:lvl1pPr>
          </a:lstStyle>
          <a:p>
            <a:pPr indent="0" algn="l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Open Sans Light"/>
              </a:rPr>
              <a:t>Drag image to placeholder or add by clicking icon</a:t>
            </a:r>
            <a:endParaRPr lang="de-DE" sz="1800" b="0" u="none" strike="noStrike">
              <a:solidFill>
                <a:schemeClr val="dk1"/>
              </a:solidFill>
              <a:effectLst/>
              <a:uFillTx/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enutzerdefiniertes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Gerade Verbindung 14"/>
          <p:cNvCxnSpPr/>
          <p:nvPr/>
        </p:nvCxnSpPr>
        <p:spPr>
          <a:xfrm>
            <a:off x="0" y="6063120"/>
            <a:ext cx="12192120" cy="360"/>
          </a:xfrm>
          <a:prstGeom prst="straightConnector1">
            <a:avLst/>
          </a:prstGeom>
          <a:ln w="12700">
            <a:solidFill>
              <a:srgbClr val="FFFFFF">
                <a:lumMod val="65000"/>
              </a:srgbClr>
            </a:solidFill>
          </a:ln>
        </p:spPr>
      </p:cxnSp>
      <p:pic>
        <p:nvPicPr>
          <p:cNvPr id="33" name="Grafik 10"/>
          <p:cNvPicPr/>
          <p:nvPr/>
        </p:nvPicPr>
        <p:blipFill>
          <a:blip r:embed="rId2">
            <a:alphaModFix amt="80000"/>
          </a:blip>
          <a:stretch/>
        </p:blipFill>
        <p:spPr>
          <a:xfrm rot="11023800">
            <a:off x="10519200" y="-1403640"/>
            <a:ext cx="4840560" cy="4559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" name="Grafik 4"/>
          <p:cNvPicPr/>
          <p:nvPr/>
        </p:nvPicPr>
        <p:blipFill>
          <a:blip r:embed="rId3"/>
          <a:stretch/>
        </p:blipFill>
        <p:spPr>
          <a:xfrm>
            <a:off x="-159840" y="-198000"/>
            <a:ext cx="1206720" cy="1627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" name="Grafik 5"/>
          <p:cNvPicPr/>
          <p:nvPr/>
        </p:nvPicPr>
        <p:blipFill>
          <a:blip r:embed="rId4"/>
          <a:stretch/>
        </p:blipFill>
        <p:spPr>
          <a:xfrm>
            <a:off x="10804320" y="-268560"/>
            <a:ext cx="2712600" cy="2682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" name="Textfeld 8"/>
          <p:cNvSpPr/>
          <p:nvPr/>
        </p:nvSpPr>
        <p:spPr>
          <a:xfrm>
            <a:off x="9097200" y="6266160"/>
            <a:ext cx="829440" cy="477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 defTabSz="914400">
              <a:lnSpc>
                <a:spcPct val="100000"/>
              </a:lnSpc>
              <a:tabLst>
                <a:tab pos="0" algn="l"/>
              </a:tabLst>
            </a:pPr>
            <a:br>
              <a:rPr sz="1000"/>
            </a:br>
            <a:r>
              <a:rPr lang="de-DE" sz="1000" b="0" u="none" strike="noStrike">
                <a:solidFill>
                  <a:schemeClr val="lt2"/>
                </a:solidFill>
                <a:effectLst/>
                <a:uFillTx/>
                <a:latin typeface="Open Sans Light"/>
                <a:ea typeface="Open Sans Light"/>
              </a:rPr>
              <a:t>Slide </a:t>
            </a:r>
            <a:fld id="{788FEA84-CC89-4CE2-9DAE-F882B4A255E4}" type="slidenum">
              <a:rPr lang="de-DE" sz="1000" b="0" u="none" strike="noStrike">
                <a:solidFill>
                  <a:schemeClr val="lt2"/>
                </a:solidFill>
                <a:effectLst/>
                <a:uFillTx/>
                <a:latin typeface="Open Sans Light"/>
                <a:ea typeface="Open Sans Light"/>
              </a:rPr>
              <a:t>‹#›</a:t>
            </a:fld>
            <a:endParaRPr lang="en-US" sz="10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algn="r" defTabSz="914400">
              <a:lnSpc>
                <a:spcPct val="100000"/>
              </a:lnSpc>
              <a:tabLst>
                <a:tab pos="0" algn="l"/>
              </a:tabLst>
            </a:pPr>
            <a:endParaRPr lang="en-US" sz="10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pic>
        <p:nvPicPr>
          <p:cNvPr id="37" name="Grafik 21"/>
          <p:cNvPicPr/>
          <p:nvPr/>
        </p:nvPicPr>
        <p:blipFill>
          <a:blip r:embed="rId5"/>
          <a:stretch/>
        </p:blipFill>
        <p:spPr>
          <a:xfrm>
            <a:off x="10375560" y="6150960"/>
            <a:ext cx="1480680" cy="602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" name="Textfeld 3"/>
          <p:cNvSpPr/>
          <p:nvPr/>
        </p:nvSpPr>
        <p:spPr>
          <a:xfrm>
            <a:off x="2799000" y="6240600"/>
            <a:ext cx="5677200" cy="46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000" b="0" u="none" strike="noStrike" dirty="0">
                <a:solidFill>
                  <a:schemeClr val="lt2"/>
                </a:solidFill>
                <a:effectLst/>
                <a:uFillTx/>
                <a:latin typeface="Open Sans Light"/>
              </a:rPr>
              <a:t>Training:	Data Science and AI for Medicine Training School 2026</a:t>
            </a:r>
            <a:br>
              <a:rPr sz="1000" dirty="0"/>
            </a:br>
            <a:r>
              <a:rPr lang="en-US" sz="1000" b="0" u="none" strike="noStrike" dirty="0">
                <a:solidFill>
                  <a:schemeClr val="lt2"/>
                </a:solidFill>
                <a:effectLst/>
                <a:uFillTx/>
                <a:latin typeface="Open Sans Light"/>
              </a:rPr>
              <a:t>                 	Day 1: Python and Tools – AI Assistants in JupyterLab</a:t>
            </a:r>
            <a:endParaRPr lang="en-US" sz="1000" b="0" u="none" strike="noStrike" dirty="0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000" b="0" u="none" strike="noStrike" dirty="0">
                <a:solidFill>
                  <a:schemeClr val="lt2"/>
                </a:solidFill>
                <a:effectLst/>
                <a:uFillTx/>
                <a:latin typeface="Open Sans Light"/>
              </a:rPr>
              <a:t>Speaker:	Matthias Täschner, DSC </a:t>
            </a:r>
            <a:r>
              <a:rPr lang="en-US" sz="1000" b="0" u="none" strike="noStrike" dirty="0" err="1">
                <a:solidFill>
                  <a:schemeClr val="lt2"/>
                </a:solidFill>
                <a:effectLst/>
                <a:uFillTx/>
                <a:latin typeface="Open Sans Light"/>
              </a:rPr>
              <a:t>ScaDS.AI</a:t>
            </a:r>
            <a:r>
              <a:rPr lang="en-US" sz="1000" b="0" u="none" strike="noStrike" dirty="0">
                <a:solidFill>
                  <a:schemeClr val="lt2"/>
                </a:solidFill>
                <a:effectLst/>
                <a:uFillTx/>
                <a:latin typeface="Open Sans Light"/>
              </a:rPr>
              <a:t>, Leipzig University</a:t>
            </a:r>
            <a:endParaRPr lang="en-US" sz="1000" b="0" u="none" strike="noStrike" dirty="0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pic>
        <p:nvPicPr>
          <p:cNvPr id="39" name="Picture 6" descr="A black background with blue text&#10;&#10;AI-generated content may be incorrect."/>
          <p:cNvPicPr/>
          <p:nvPr/>
        </p:nvPicPr>
        <p:blipFill>
          <a:blip r:embed="rId6"/>
          <a:stretch/>
        </p:blipFill>
        <p:spPr>
          <a:xfrm>
            <a:off x="0" y="6032160"/>
            <a:ext cx="2798640" cy="840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95320" y="358560"/>
            <a:ext cx="10267560" cy="81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l" defTabSz="914400">
              <a:lnSpc>
                <a:spcPct val="100000"/>
              </a:lnSpc>
              <a:buNone/>
              <a:defRPr lang="en-US" sz="2400" b="1" u="none" strike="noStrike">
                <a:solidFill>
                  <a:schemeClr val="dk2"/>
                </a:solidFill>
                <a:effectLst/>
                <a:uFillTx/>
                <a:latin typeface="Open Sans ExtraBold"/>
              </a:defRPr>
            </a:lvl1pPr>
          </a:lstStyle>
          <a:p>
            <a:pPr indent="0" algn="l" defTabSz="914400">
              <a:lnSpc>
                <a:spcPct val="100000"/>
              </a:lnSpc>
              <a:buNone/>
            </a:pPr>
            <a:r>
              <a:rPr lang="en-US" sz="2400" b="1" u="none" strike="noStrike">
                <a:solidFill>
                  <a:schemeClr val="dk2"/>
                </a:solidFill>
                <a:effectLst/>
                <a:uFillTx/>
                <a:latin typeface="Open Sans ExtraBold"/>
              </a:rPr>
              <a:t>Mastertitelformat bearbeiten</a:t>
            </a:r>
            <a:endParaRPr lang="de-DE" sz="2400" b="1" u="none" strike="noStrike">
              <a:solidFill>
                <a:schemeClr val="dk2"/>
              </a:solidFill>
              <a:effectLst/>
              <a:uFillTx/>
              <a:latin typeface="Open Sans ExtraBold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Titel und Inha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Gerade Verbindung 14"/>
          <p:cNvCxnSpPr/>
          <p:nvPr/>
        </p:nvCxnSpPr>
        <p:spPr>
          <a:xfrm>
            <a:off x="0" y="6063120"/>
            <a:ext cx="12192120" cy="360"/>
          </a:xfrm>
          <a:prstGeom prst="straightConnector1">
            <a:avLst/>
          </a:prstGeom>
          <a:ln w="12700">
            <a:solidFill>
              <a:srgbClr val="FFFFFF">
                <a:lumMod val="65000"/>
              </a:srgbClr>
            </a:solidFill>
          </a:ln>
        </p:spPr>
      </p:cxnSp>
      <p:pic>
        <p:nvPicPr>
          <p:cNvPr id="42" name="Grafik 10"/>
          <p:cNvPicPr/>
          <p:nvPr/>
        </p:nvPicPr>
        <p:blipFill>
          <a:blip r:embed="rId2">
            <a:alphaModFix amt="80000"/>
          </a:blip>
          <a:stretch/>
        </p:blipFill>
        <p:spPr>
          <a:xfrm rot="11023800">
            <a:off x="10519200" y="-1403640"/>
            <a:ext cx="4840560" cy="4559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" name="Grafik 4"/>
          <p:cNvPicPr/>
          <p:nvPr/>
        </p:nvPicPr>
        <p:blipFill>
          <a:blip r:embed="rId3"/>
          <a:stretch/>
        </p:blipFill>
        <p:spPr>
          <a:xfrm>
            <a:off x="-159840" y="-198000"/>
            <a:ext cx="1206720" cy="1627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" name="Grafik 5"/>
          <p:cNvPicPr/>
          <p:nvPr/>
        </p:nvPicPr>
        <p:blipFill>
          <a:blip r:embed="rId4"/>
          <a:stretch/>
        </p:blipFill>
        <p:spPr>
          <a:xfrm>
            <a:off x="10804320" y="-268560"/>
            <a:ext cx="2712600" cy="2682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5" name="Textfeld 8"/>
          <p:cNvSpPr/>
          <p:nvPr/>
        </p:nvSpPr>
        <p:spPr>
          <a:xfrm>
            <a:off x="9097200" y="6266160"/>
            <a:ext cx="829440" cy="477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 defTabSz="914400">
              <a:lnSpc>
                <a:spcPct val="100000"/>
              </a:lnSpc>
              <a:tabLst>
                <a:tab pos="0" algn="l"/>
              </a:tabLst>
            </a:pPr>
            <a:br>
              <a:rPr sz="1000"/>
            </a:br>
            <a:r>
              <a:rPr lang="de-DE" sz="1000" b="0" u="none" strike="noStrike">
                <a:solidFill>
                  <a:schemeClr val="lt2"/>
                </a:solidFill>
                <a:effectLst/>
                <a:uFillTx/>
                <a:latin typeface="Open Sans Light"/>
                <a:ea typeface="Open Sans Light"/>
              </a:rPr>
              <a:t>Slide </a:t>
            </a:r>
            <a:fld id="{03AC39F9-2D01-482B-80AD-F51C904B9E94}" type="slidenum">
              <a:rPr lang="de-DE" sz="1000" b="0" u="none" strike="noStrike">
                <a:solidFill>
                  <a:schemeClr val="lt2"/>
                </a:solidFill>
                <a:effectLst/>
                <a:uFillTx/>
                <a:latin typeface="Open Sans Light"/>
                <a:ea typeface="Open Sans Light"/>
              </a:rPr>
              <a:t>‹#›</a:t>
            </a:fld>
            <a:endParaRPr lang="en-US" sz="10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algn="r" defTabSz="914400">
              <a:lnSpc>
                <a:spcPct val="100000"/>
              </a:lnSpc>
              <a:tabLst>
                <a:tab pos="0" algn="l"/>
              </a:tabLst>
            </a:pPr>
            <a:endParaRPr lang="en-US" sz="10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pic>
        <p:nvPicPr>
          <p:cNvPr id="46" name="Grafik 21"/>
          <p:cNvPicPr/>
          <p:nvPr/>
        </p:nvPicPr>
        <p:blipFill>
          <a:blip r:embed="rId5"/>
          <a:stretch/>
        </p:blipFill>
        <p:spPr>
          <a:xfrm>
            <a:off x="10375560" y="6150960"/>
            <a:ext cx="1480680" cy="602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7" name="Textfeld 3"/>
          <p:cNvSpPr/>
          <p:nvPr/>
        </p:nvSpPr>
        <p:spPr>
          <a:xfrm>
            <a:off x="2799000" y="6240600"/>
            <a:ext cx="5677200" cy="46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000" b="0" u="none" strike="noStrike" dirty="0">
                <a:solidFill>
                  <a:schemeClr val="lt2"/>
                </a:solidFill>
                <a:effectLst/>
                <a:uFillTx/>
                <a:latin typeface="Open Sans Light"/>
              </a:rPr>
              <a:t>Training:	Data Science and AI for Medicine Training School 2026</a:t>
            </a:r>
            <a:br>
              <a:rPr sz="1000" dirty="0"/>
            </a:br>
            <a:r>
              <a:rPr lang="en-US" sz="1000" b="0" u="none" strike="noStrike" dirty="0">
                <a:solidFill>
                  <a:schemeClr val="lt2"/>
                </a:solidFill>
                <a:effectLst/>
                <a:uFillTx/>
                <a:latin typeface="Open Sans Light"/>
              </a:rPr>
              <a:t>                 	Day 1: Python and Tools – AI Assistants in JupyterLab</a:t>
            </a:r>
            <a:endParaRPr lang="en-US" sz="1000" b="0" u="none" strike="noStrike" dirty="0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000" b="0" u="none" strike="noStrike" dirty="0">
                <a:solidFill>
                  <a:schemeClr val="lt2"/>
                </a:solidFill>
                <a:effectLst/>
                <a:uFillTx/>
                <a:latin typeface="Open Sans Light"/>
              </a:rPr>
              <a:t>Speaker:	Matthias Täschner, DSC </a:t>
            </a:r>
            <a:r>
              <a:rPr lang="en-US" sz="1000" b="0" u="none" strike="noStrike" dirty="0" err="1">
                <a:solidFill>
                  <a:schemeClr val="lt2"/>
                </a:solidFill>
                <a:effectLst/>
                <a:uFillTx/>
                <a:latin typeface="Open Sans Light"/>
              </a:rPr>
              <a:t>ScaDS.AI</a:t>
            </a:r>
            <a:r>
              <a:rPr lang="en-US" sz="1000" b="0" u="none" strike="noStrike" dirty="0">
                <a:solidFill>
                  <a:schemeClr val="lt2"/>
                </a:solidFill>
                <a:effectLst/>
                <a:uFillTx/>
                <a:latin typeface="Open Sans Light"/>
              </a:rPr>
              <a:t>, Leipzig University</a:t>
            </a:r>
            <a:endParaRPr lang="en-US" sz="1000" b="0" u="none" strike="noStrike" dirty="0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pic>
        <p:nvPicPr>
          <p:cNvPr id="48" name="Picture 6" descr="A black background with blue text&#10;&#10;AI-generated content may be incorrect."/>
          <p:cNvPicPr/>
          <p:nvPr/>
        </p:nvPicPr>
        <p:blipFill>
          <a:blip r:embed="rId6"/>
          <a:stretch/>
        </p:blipFill>
        <p:spPr>
          <a:xfrm>
            <a:off x="0" y="6032160"/>
            <a:ext cx="2798640" cy="840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91360" y="371880"/>
            <a:ext cx="10267560" cy="81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l" defTabSz="914400">
              <a:lnSpc>
                <a:spcPct val="100000"/>
              </a:lnSpc>
              <a:buNone/>
              <a:defRPr lang="en-US" sz="2400" b="1" u="none" strike="noStrike">
                <a:solidFill>
                  <a:schemeClr val="dk2"/>
                </a:solidFill>
                <a:effectLst/>
                <a:uFillTx/>
                <a:latin typeface="Open Sans ExtraBold"/>
              </a:defRPr>
            </a:lvl1pPr>
          </a:lstStyle>
          <a:p>
            <a:pPr indent="0" algn="l" defTabSz="914400">
              <a:lnSpc>
                <a:spcPct val="100000"/>
              </a:lnSpc>
              <a:buNone/>
            </a:pPr>
            <a:r>
              <a:rPr lang="en-US" sz="2400" b="1" u="none" strike="noStrike">
                <a:solidFill>
                  <a:schemeClr val="dk2"/>
                </a:solidFill>
                <a:effectLst/>
                <a:uFillTx/>
                <a:latin typeface="Open Sans ExtraBold"/>
              </a:rPr>
              <a:t>Mastertitelformat bearbeiten</a:t>
            </a:r>
            <a:endParaRPr lang="de-DE" sz="2400" b="1" u="none" strike="noStrike">
              <a:solidFill>
                <a:schemeClr val="dk2"/>
              </a:solidFill>
              <a:effectLst/>
              <a:uFillTx/>
              <a:latin typeface="Open Sans ExtraBold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875520" y="1484280"/>
            <a:ext cx="10644480" cy="424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l" defTabSz="914400">
              <a:spcBef>
                <a:spcPts val="601"/>
              </a:spcBef>
              <a:tabLst>
                <a:tab pos="0" algn="l"/>
              </a:tabLst>
              <a:defRPr lang="de-DE" sz="1600" b="0" u="none" strike="noStrike">
                <a:solidFill>
                  <a:schemeClr val="dk2"/>
                </a:solidFill>
                <a:effectLst/>
                <a:uFillTx/>
                <a:latin typeface="Open Sans Light"/>
              </a:defRPr>
            </a:lvl1pPr>
            <a:lvl2pPr lvl="1" algn="l" defTabSz="914400">
              <a:spcBef>
                <a:spcPts val="300"/>
              </a:spcBef>
              <a:buClr>
                <a:srgbClr val="000000"/>
              </a:buClr>
              <a:buSzPct val="75000"/>
              <a:buFont typeface="Symbol" charset="2"/>
              <a:buChar char=""/>
              <a:defRPr lang="de-DE" sz="1600" b="0" u="none" strike="noStrike">
                <a:solidFill>
                  <a:schemeClr val="dk2"/>
                </a:solidFill>
                <a:effectLst/>
                <a:uFillTx/>
                <a:latin typeface="Open Sans Light"/>
              </a:defRPr>
            </a:lvl2pPr>
            <a:lvl3pPr lvl="2" algn="l" defTabSz="914400">
              <a:spcBef>
                <a:spcPts val="300"/>
              </a:spcBef>
              <a:buClr>
                <a:srgbClr val="000000"/>
              </a:buClr>
              <a:buSzPct val="45000"/>
              <a:buFont typeface="Wingdings" charset="2"/>
              <a:buChar char=""/>
              <a:defRPr lang="de-DE" sz="1600" b="0" u="none" strike="noStrike">
                <a:solidFill>
                  <a:schemeClr val="dk2"/>
                </a:solidFill>
                <a:effectLst/>
                <a:uFillTx/>
                <a:latin typeface="Open Sans Light"/>
              </a:defRPr>
            </a:lvl3pPr>
            <a:lvl4pPr lvl="3" algn="l" defTabSz="914400">
              <a:spcBef>
                <a:spcPts val="300"/>
              </a:spcBef>
              <a:buClr>
                <a:srgbClr val="000000"/>
              </a:buClr>
              <a:buSzPct val="75000"/>
              <a:buFont typeface="Symbol" charset="2"/>
              <a:buChar char=""/>
              <a:defRPr lang="de-DE" sz="1600" b="0" u="none" strike="noStrike">
                <a:solidFill>
                  <a:schemeClr val="dk2"/>
                </a:solidFill>
                <a:effectLst/>
                <a:uFillTx/>
                <a:latin typeface="Open Sans Light"/>
              </a:defRPr>
            </a:lvl4pPr>
            <a:lvl5pPr lvl="4" algn="l" defTabSz="9144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  <a:defRPr lang="de-DE" sz="1600" b="0" u="none" strike="noStrike">
                <a:solidFill>
                  <a:schemeClr val="dk1"/>
                </a:solidFill>
                <a:effectLst/>
                <a:uFillTx/>
                <a:latin typeface="Open Sans Light"/>
              </a:defRPr>
            </a:lvl5pPr>
            <a:lvl6pPr lvl="5" algn="l" defTabSz="9144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defRPr lang="de-DE" sz="1600" b="0" u="none" strike="noStrike">
                <a:solidFill>
                  <a:schemeClr val="dk1"/>
                </a:solidFill>
                <a:effectLst/>
                <a:uFillTx/>
                <a:latin typeface="Open Sans Light"/>
              </a:defRPr>
            </a:lvl6pPr>
            <a:lvl7pPr lvl="6" algn="l" defTabSz="9144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defRPr lang="de-DE" sz="1600" b="0" u="none" strike="noStrike">
                <a:solidFill>
                  <a:schemeClr val="dk1"/>
                </a:solidFill>
                <a:effectLst/>
                <a:uFillTx/>
                <a:latin typeface="Open Sans Light"/>
              </a:defRPr>
            </a:lvl7pPr>
          </a:lstStyle>
          <a:p>
            <a:pPr indent="0" algn="l" defTabSz="914400">
              <a:spcBef>
                <a:spcPts val="601"/>
              </a:spcBef>
              <a:tabLst>
                <a:tab pos="0" algn="l"/>
              </a:tabLst>
            </a:pPr>
            <a:r>
              <a:rPr lang="de-DE" sz="1600" b="0" u="none" strike="noStrike">
                <a:solidFill>
                  <a:schemeClr val="dk2"/>
                </a:solidFill>
                <a:effectLst/>
                <a:uFillTx/>
                <a:latin typeface="Open Sans Light"/>
              </a:rPr>
              <a:t>Click to edit the outline text format</a:t>
            </a:r>
          </a:p>
          <a:p>
            <a:pPr marL="396000" lvl="1" indent="-324000" algn="l" defTabSz="914400">
              <a:spcBef>
                <a:spcPts val="30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600" b="0" u="none" strike="noStrike">
                <a:solidFill>
                  <a:schemeClr val="dk2"/>
                </a:solidFill>
                <a:effectLst/>
                <a:uFillTx/>
                <a:latin typeface="Open Sans Light"/>
              </a:rPr>
              <a:t>Second Outline Level</a:t>
            </a:r>
          </a:p>
          <a:p>
            <a:pPr marL="285840" lvl="2" indent="-285840" algn="l" defTabSz="914400">
              <a:spcBef>
                <a:spcPts val="3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600" b="0" u="none" strike="noStrike">
                <a:solidFill>
                  <a:schemeClr val="dk2"/>
                </a:solidFill>
                <a:effectLst/>
                <a:uFillTx/>
                <a:latin typeface="Open Sans Light"/>
              </a:rPr>
              <a:t>Third Outline Level</a:t>
            </a:r>
          </a:p>
          <a:p>
            <a:pPr marL="465840" lvl="3" indent="-285840" algn="l" defTabSz="914400">
              <a:spcBef>
                <a:spcPts val="30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600" b="0" u="none" strike="noStrike">
                <a:solidFill>
                  <a:schemeClr val="dk2"/>
                </a:solidFill>
                <a:effectLst/>
                <a:uFillTx/>
                <a:latin typeface="Open Sans Light"/>
              </a:rPr>
              <a:t>Fourth Outline Level</a:t>
            </a:r>
          </a:p>
          <a:p>
            <a:pPr marL="682200" lvl="4" indent="-285840" algn="l" defTabSz="9144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600" b="0" u="none" strike="noStrike">
                <a:solidFill>
                  <a:schemeClr val="dk1"/>
                </a:solidFill>
                <a:effectLst/>
                <a:uFillTx/>
                <a:latin typeface="Open Sans Light"/>
              </a:rPr>
              <a:t>Fifth Outline Level</a:t>
            </a:r>
          </a:p>
          <a:p>
            <a:pPr marL="358920" lvl="5" algn="l" defTabSz="9144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600" b="0" u="none" strike="noStrike">
                <a:solidFill>
                  <a:schemeClr val="dk1"/>
                </a:solidFill>
                <a:effectLst/>
                <a:uFillTx/>
                <a:latin typeface="Open Sans Light"/>
              </a:rPr>
              <a:t>Sixth Outline Level</a:t>
            </a:r>
          </a:p>
          <a:p>
            <a:pPr marL="358920" lvl="6" algn="l" defTabSz="9144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600" b="0" u="none" strike="noStrike">
                <a:solidFill>
                  <a:schemeClr val="dk1"/>
                </a:solidFill>
                <a:effectLst/>
                <a:uFillTx/>
                <a:latin typeface="Open Sans Light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el und Inha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Gerade Verbindung 14"/>
          <p:cNvCxnSpPr/>
          <p:nvPr/>
        </p:nvCxnSpPr>
        <p:spPr>
          <a:xfrm>
            <a:off x="0" y="6063120"/>
            <a:ext cx="12192120" cy="360"/>
          </a:xfrm>
          <a:prstGeom prst="straightConnector1">
            <a:avLst/>
          </a:prstGeom>
          <a:ln w="12700">
            <a:solidFill>
              <a:srgbClr val="FFFFFF">
                <a:lumMod val="65000"/>
              </a:srgbClr>
            </a:solidFill>
          </a:ln>
        </p:spPr>
      </p:cxnSp>
      <p:pic>
        <p:nvPicPr>
          <p:cNvPr id="52" name="Grafik 10"/>
          <p:cNvPicPr/>
          <p:nvPr/>
        </p:nvPicPr>
        <p:blipFill>
          <a:blip r:embed="rId2">
            <a:alphaModFix amt="80000"/>
          </a:blip>
          <a:stretch/>
        </p:blipFill>
        <p:spPr>
          <a:xfrm rot="11023800">
            <a:off x="10519200" y="-1403640"/>
            <a:ext cx="4840560" cy="4559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3" name="Grafik 4"/>
          <p:cNvPicPr/>
          <p:nvPr/>
        </p:nvPicPr>
        <p:blipFill>
          <a:blip r:embed="rId3"/>
          <a:stretch/>
        </p:blipFill>
        <p:spPr>
          <a:xfrm>
            <a:off x="-159840" y="-198000"/>
            <a:ext cx="1206720" cy="1627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4" name="Grafik 5"/>
          <p:cNvPicPr/>
          <p:nvPr/>
        </p:nvPicPr>
        <p:blipFill>
          <a:blip r:embed="rId4"/>
          <a:stretch/>
        </p:blipFill>
        <p:spPr>
          <a:xfrm>
            <a:off x="10804320" y="-268560"/>
            <a:ext cx="2712600" cy="2682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5" name="Textfeld 8"/>
          <p:cNvSpPr/>
          <p:nvPr/>
        </p:nvSpPr>
        <p:spPr>
          <a:xfrm>
            <a:off x="9097200" y="6266160"/>
            <a:ext cx="829440" cy="477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 defTabSz="914400">
              <a:lnSpc>
                <a:spcPct val="100000"/>
              </a:lnSpc>
              <a:tabLst>
                <a:tab pos="0" algn="l"/>
              </a:tabLst>
            </a:pPr>
            <a:br>
              <a:rPr sz="1000"/>
            </a:br>
            <a:r>
              <a:rPr lang="de-DE" sz="1000" b="0" u="none" strike="noStrike">
                <a:solidFill>
                  <a:schemeClr val="lt2"/>
                </a:solidFill>
                <a:effectLst/>
                <a:uFillTx/>
                <a:latin typeface="Open Sans Light"/>
                <a:ea typeface="Open Sans Light"/>
              </a:rPr>
              <a:t>Slide </a:t>
            </a:r>
            <a:fld id="{7342CB6F-F4FE-4CDA-B65F-3E660FE648ED}" type="slidenum">
              <a:rPr lang="de-DE" sz="1000" b="0" u="none" strike="noStrike">
                <a:solidFill>
                  <a:schemeClr val="lt2"/>
                </a:solidFill>
                <a:effectLst/>
                <a:uFillTx/>
                <a:latin typeface="Open Sans Light"/>
                <a:ea typeface="Open Sans Light"/>
              </a:rPr>
              <a:t>‹#›</a:t>
            </a:fld>
            <a:endParaRPr lang="en-US" sz="10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algn="r" defTabSz="914400">
              <a:lnSpc>
                <a:spcPct val="100000"/>
              </a:lnSpc>
              <a:tabLst>
                <a:tab pos="0" algn="l"/>
              </a:tabLst>
            </a:pPr>
            <a:endParaRPr lang="en-US" sz="10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pic>
        <p:nvPicPr>
          <p:cNvPr id="56" name="Grafik 21"/>
          <p:cNvPicPr/>
          <p:nvPr/>
        </p:nvPicPr>
        <p:blipFill>
          <a:blip r:embed="rId5"/>
          <a:stretch/>
        </p:blipFill>
        <p:spPr>
          <a:xfrm>
            <a:off x="10375560" y="6150960"/>
            <a:ext cx="1480680" cy="602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7" name="Textfeld 3"/>
          <p:cNvSpPr/>
          <p:nvPr/>
        </p:nvSpPr>
        <p:spPr>
          <a:xfrm>
            <a:off x="2799000" y="6240600"/>
            <a:ext cx="5677200" cy="46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000" b="0" u="none" strike="noStrike" dirty="0">
                <a:solidFill>
                  <a:schemeClr val="lt2"/>
                </a:solidFill>
                <a:effectLst/>
                <a:uFillTx/>
                <a:latin typeface="Open Sans Light"/>
              </a:rPr>
              <a:t>Training:	Data Science and AI for Medicine Training School 2026</a:t>
            </a:r>
            <a:br>
              <a:rPr sz="1000" dirty="0"/>
            </a:br>
            <a:r>
              <a:rPr lang="en-US" sz="1000" b="0" u="none" strike="noStrike" dirty="0">
                <a:solidFill>
                  <a:schemeClr val="lt2"/>
                </a:solidFill>
                <a:effectLst/>
                <a:uFillTx/>
                <a:latin typeface="Open Sans Light"/>
              </a:rPr>
              <a:t>                 	Day 1: Python and Tools – AI Assistants in JupyterLab</a:t>
            </a:r>
            <a:endParaRPr lang="en-US" sz="1000" b="0" u="none" strike="noStrike" dirty="0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000" b="0" u="none" strike="noStrike" dirty="0">
                <a:solidFill>
                  <a:schemeClr val="lt2"/>
                </a:solidFill>
                <a:effectLst/>
                <a:uFillTx/>
                <a:latin typeface="Open Sans Light"/>
              </a:rPr>
              <a:t>Speaker:	Matthias Täschner, DSC </a:t>
            </a:r>
            <a:r>
              <a:rPr lang="en-US" sz="1000" b="0" u="none" strike="noStrike" dirty="0" err="1">
                <a:solidFill>
                  <a:schemeClr val="lt2"/>
                </a:solidFill>
                <a:effectLst/>
                <a:uFillTx/>
                <a:latin typeface="Open Sans Light"/>
              </a:rPr>
              <a:t>ScaDS.AI</a:t>
            </a:r>
            <a:r>
              <a:rPr lang="en-US" sz="1000" b="0" u="none" strike="noStrike" dirty="0">
                <a:solidFill>
                  <a:schemeClr val="lt2"/>
                </a:solidFill>
                <a:effectLst/>
                <a:uFillTx/>
                <a:latin typeface="Open Sans Light"/>
              </a:rPr>
              <a:t>, Leipzig University</a:t>
            </a:r>
            <a:endParaRPr lang="en-US" sz="1000" b="0" u="none" strike="noStrike" dirty="0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pic>
        <p:nvPicPr>
          <p:cNvPr id="58" name="Picture 6" descr="A black background with blue text&#10;&#10;AI-generated content may be incorrect."/>
          <p:cNvPicPr/>
          <p:nvPr/>
        </p:nvPicPr>
        <p:blipFill>
          <a:blip r:embed="rId6"/>
          <a:stretch/>
        </p:blipFill>
        <p:spPr>
          <a:xfrm>
            <a:off x="0" y="6032160"/>
            <a:ext cx="2798640" cy="840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9" name="PlaceHolder 1"/>
          <p:cNvSpPr>
            <a:spLocks noGrp="1"/>
          </p:cNvSpPr>
          <p:nvPr>
            <p:ph type="body" hasCustomPrompt="1"/>
          </p:nvPr>
        </p:nvSpPr>
        <p:spPr>
          <a:xfrm>
            <a:off x="5655600" y="1484280"/>
            <a:ext cx="6008760" cy="424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l" defTabSz="91440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  <a:defRPr lang="en-US" sz="1600" b="0" u="none" strike="noStrike">
                <a:solidFill>
                  <a:schemeClr val="dk2"/>
                </a:solidFill>
                <a:effectLst/>
                <a:uFillTx/>
                <a:latin typeface="Open Sans Light"/>
              </a:defRPr>
            </a:lvl1pPr>
          </a:lstStyle>
          <a:p>
            <a:pPr indent="0" algn="l" defTabSz="91440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2"/>
                </a:solidFill>
                <a:effectLst/>
                <a:uFillTx/>
                <a:latin typeface="Open Sans Light"/>
              </a:rPr>
              <a:t>Mastertextformat bearbeiten</a:t>
            </a:r>
            <a:endParaRPr lang="de-DE" sz="1600" b="0" u="none" strike="noStrike">
              <a:solidFill>
                <a:schemeClr val="dk1"/>
              </a:solidFill>
              <a:effectLst/>
              <a:uFillTx/>
              <a:latin typeface="Open Sans Light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 hasCustomPrompt="1"/>
          </p:nvPr>
        </p:nvSpPr>
        <p:spPr>
          <a:xfrm>
            <a:off x="527040" y="1484280"/>
            <a:ext cx="4985280" cy="1331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l" defTabSz="914400">
              <a:lnSpc>
                <a:spcPct val="100000"/>
              </a:lnSpc>
              <a:buNone/>
              <a:tabLst>
                <a:tab pos="0" algn="l"/>
              </a:tabLst>
              <a:defRPr lang="en-US" sz="1800" b="0" u="none" strike="noStrike">
                <a:solidFill>
                  <a:schemeClr val="dk1"/>
                </a:solidFill>
                <a:effectLst/>
                <a:uFillTx/>
                <a:latin typeface="Open Sans Light"/>
              </a:defRPr>
            </a:lvl1pPr>
          </a:lstStyle>
          <a:p>
            <a:pPr indent="0" algn="l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Open Sans Light"/>
              </a:rPr>
              <a:t>Bild auf Platzhalter ziehen oder durch Klicken auf Symbol hinzufügen</a:t>
            </a:r>
            <a:endParaRPr lang="de-DE" sz="1800" b="0" u="none" strike="noStrike">
              <a:solidFill>
                <a:schemeClr val="dk1"/>
              </a:solidFill>
              <a:effectLst/>
              <a:uFillTx/>
              <a:latin typeface="Open Sans Light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 hasCustomPrompt="1"/>
          </p:nvPr>
        </p:nvSpPr>
        <p:spPr>
          <a:xfrm>
            <a:off x="533880" y="2943360"/>
            <a:ext cx="4977360" cy="1331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l" defTabSz="914400">
              <a:lnSpc>
                <a:spcPct val="100000"/>
              </a:lnSpc>
              <a:buNone/>
              <a:tabLst>
                <a:tab pos="0" algn="l"/>
              </a:tabLst>
              <a:defRPr lang="en-US" sz="1800" b="0" u="none" strike="noStrike">
                <a:solidFill>
                  <a:schemeClr val="dk1"/>
                </a:solidFill>
                <a:effectLst/>
                <a:uFillTx/>
                <a:latin typeface="Open Sans Light"/>
              </a:defRPr>
            </a:lvl1pPr>
          </a:lstStyle>
          <a:p>
            <a:pPr indent="0" algn="l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Open Sans Light"/>
              </a:rPr>
              <a:t>Bild auf Platzhalter ziehen oder durch Klicken auf Symbol hinzufügen</a:t>
            </a:r>
            <a:endParaRPr lang="de-DE" sz="1800" b="0" u="none" strike="noStrike">
              <a:solidFill>
                <a:schemeClr val="dk1"/>
              </a:solidFill>
              <a:effectLst/>
              <a:uFillTx/>
              <a:latin typeface="Open Sans Light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 hasCustomPrompt="1"/>
          </p:nvPr>
        </p:nvSpPr>
        <p:spPr>
          <a:xfrm>
            <a:off x="533880" y="4402080"/>
            <a:ext cx="4977360" cy="1331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l" defTabSz="914400">
              <a:lnSpc>
                <a:spcPct val="100000"/>
              </a:lnSpc>
              <a:buNone/>
              <a:tabLst>
                <a:tab pos="0" algn="l"/>
              </a:tabLst>
              <a:defRPr lang="en-US" sz="1800" b="0" u="none" strike="noStrike">
                <a:solidFill>
                  <a:schemeClr val="dk1"/>
                </a:solidFill>
                <a:effectLst/>
                <a:uFillTx/>
                <a:latin typeface="Open Sans Light"/>
              </a:defRPr>
            </a:lvl1pPr>
          </a:lstStyle>
          <a:p>
            <a:pPr indent="0" algn="l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Open Sans Light"/>
              </a:rPr>
              <a:t>Bild auf Platzhalter ziehen oder durch Klicken auf Symbol hinzufügen</a:t>
            </a:r>
            <a:endParaRPr lang="de-DE" sz="1800" b="0" u="none" strike="noStrike">
              <a:solidFill>
                <a:schemeClr val="dk1"/>
              </a:solidFill>
              <a:effectLst/>
              <a:uFillTx/>
              <a:latin typeface="Open Sans Light"/>
            </a:endParaRPr>
          </a:p>
        </p:txBody>
      </p:sp>
      <p:sp>
        <p:nvSpPr>
          <p:cNvPr id="63" name="PlaceHolder 5"/>
          <p:cNvSpPr>
            <a:spLocks noGrp="1"/>
          </p:cNvSpPr>
          <p:nvPr>
            <p:ph type="title" hasCustomPrompt="1"/>
          </p:nvPr>
        </p:nvSpPr>
        <p:spPr>
          <a:xfrm>
            <a:off x="895320" y="358560"/>
            <a:ext cx="10267560" cy="81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l" defTabSz="914400">
              <a:lnSpc>
                <a:spcPct val="100000"/>
              </a:lnSpc>
              <a:buNone/>
              <a:defRPr lang="en-US" sz="2400" b="1" u="none" strike="noStrike">
                <a:solidFill>
                  <a:schemeClr val="dk2"/>
                </a:solidFill>
                <a:effectLst/>
                <a:uFillTx/>
                <a:latin typeface="Open Sans ExtraBold"/>
              </a:defRPr>
            </a:lvl1pPr>
          </a:lstStyle>
          <a:p>
            <a:pPr indent="0" algn="l" defTabSz="914400">
              <a:lnSpc>
                <a:spcPct val="100000"/>
              </a:lnSpc>
              <a:buNone/>
            </a:pPr>
            <a:r>
              <a:rPr lang="en-US" sz="2400" b="1" u="none" strike="noStrike">
                <a:solidFill>
                  <a:schemeClr val="dk2"/>
                </a:solidFill>
                <a:effectLst/>
                <a:uFillTx/>
                <a:latin typeface="Open Sans ExtraBold"/>
              </a:rPr>
              <a:t>Mastertitelformat bearbeiten</a:t>
            </a:r>
            <a:endParaRPr lang="de-DE" sz="2400" b="1" u="none" strike="noStrike">
              <a:solidFill>
                <a:schemeClr val="dk2"/>
              </a:solidFill>
              <a:effectLst/>
              <a:uFillTx/>
              <a:latin typeface="Open Sans ExtraBold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Titel und Inha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Gerade Verbindung 14"/>
          <p:cNvCxnSpPr/>
          <p:nvPr/>
        </p:nvCxnSpPr>
        <p:spPr>
          <a:xfrm>
            <a:off x="0" y="6063120"/>
            <a:ext cx="12192120" cy="360"/>
          </a:xfrm>
          <a:prstGeom prst="straightConnector1">
            <a:avLst/>
          </a:prstGeom>
          <a:ln w="12700">
            <a:solidFill>
              <a:srgbClr val="FFFFFF">
                <a:lumMod val="65000"/>
              </a:srgbClr>
            </a:solidFill>
          </a:ln>
        </p:spPr>
      </p:cxnSp>
      <p:pic>
        <p:nvPicPr>
          <p:cNvPr id="65" name="Grafik 10"/>
          <p:cNvPicPr/>
          <p:nvPr/>
        </p:nvPicPr>
        <p:blipFill>
          <a:blip r:embed="rId2">
            <a:alphaModFix amt="80000"/>
          </a:blip>
          <a:stretch/>
        </p:blipFill>
        <p:spPr>
          <a:xfrm rot="11023800">
            <a:off x="10519200" y="-1403640"/>
            <a:ext cx="4840560" cy="4559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6" name="Grafik 4"/>
          <p:cNvPicPr/>
          <p:nvPr/>
        </p:nvPicPr>
        <p:blipFill>
          <a:blip r:embed="rId3"/>
          <a:stretch/>
        </p:blipFill>
        <p:spPr>
          <a:xfrm>
            <a:off x="-159840" y="-198000"/>
            <a:ext cx="1206720" cy="1627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7" name="Grafik 5"/>
          <p:cNvPicPr/>
          <p:nvPr/>
        </p:nvPicPr>
        <p:blipFill>
          <a:blip r:embed="rId4"/>
          <a:stretch/>
        </p:blipFill>
        <p:spPr>
          <a:xfrm>
            <a:off x="10804320" y="-268560"/>
            <a:ext cx="2712600" cy="2682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8" name="Textfeld 8"/>
          <p:cNvSpPr/>
          <p:nvPr/>
        </p:nvSpPr>
        <p:spPr>
          <a:xfrm>
            <a:off x="9097200" y="6266160"/>
            <a:ext cx="829440" cy="477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 defTabSz="914400">
              <a:lnSpc>
                <a:spcPct val="100000"/>
              </a:lnSpc>
              <a:tabLst>
                <a:tab pos="0" algn="l"/>
              </a:tabLst>
            </a:pPr>
            <a:br>
              <a:rPr sz="1000"/>
            </a:br>
            <a:r>
              <a:rPr lang="de-DE" sz="1000" b="0" u="none" strike="noStrike">
                <a:solidFill>
                  <a:schemeClr val="lt2"/>
                </a:solidFill>
                <a:effectLst/>
                <a:uFillTx/>
                <a:latin typeface="Open Sans Light"/>
                <a:ea typeface="Open Sans Light"/>
              </a:rPr>
              <a:t>Slide </a:t>
            </a:r>
            <a:fld id="{C294787A-E327-46ED-8857-82DCEF33214D}" type="slidenum">
              <a:rPr lang="de-DE" sz="1000" b="0" u="none" strike="noStrike">
                <a:solidFill>
                  <a:schemeClr val="lt2"/>
                </a:solidFill>
                <a:effectLst/>
                <a:uFillTx/>
                <a:latin typeface="Open Sans Light"/>
                <a:ea typeface="Open Sans Light"/>
              </a:rPr>
              <a:t>‹#›</a:t>
            </a:fld>
            <a:endParaRPr lang="en-US" sz="10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algn="r" defTabSz="914400">
              <a:lnSpc>
                <a:spcPct val="100000"/>
              </a:lnSpc>
              <a:tabLst>
                <a:tab pos="0" algn="l"/>
              </a:tabLst>
            </a:pPr>
            <a:endParaRPr lang="en-US" sz="10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pic>
        <p:nvPicPr>
          <p:cNvPr id="69" name="Grafik 21"/>
          <p:cNvPicPr/>
          <p:nvPr/>
        </p:nvPicPr>
        <p:blipFill>
          <a:blip r:embed="rId5"/>
          <a:stretch/>
        </p:blipFill>
        <p:spPr>
          <a:xfrm>
            <a:off x="10375560" y="6150960"/>
            <a:ext cx="1480680" cy="602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0" name="Textfeld 3"/>
          <p:cNvSpPr/>
          <p:nvPr/>
        </p:nvSpPr>
        <p:spPr>
          <a:xfrm>
            <a:off x="2799000" y="6240600"/>
            <a:ext cx="5677200" cy="46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000" b="0" u="none" strike="noStrike" dirty="0">
                <a:solidFill>
                  <a:schemeClr val="lt2"/>
                </a:solidFill>
                <a:effectLst/>
                <a:uFillTx/>
                <a:latin typeface="Open Sans Light"/>
              </a:rPr>
              <a:t>Training:	Data Science and AI for Medicine Training School 2026</a:t>
            </a:r>
            <a:br>
              <a:rPr sz="1000" dirty="0"/>
            </a:br>
            <a:r>
              <a:rPr lang="en-US" sz="1000" b="0" u="none" strike="noStrike" dirty="0">
                <a:solidFill>
                  <a:schemeClr val="lt2"/>
                </a:solidFill>
                <a:effectLst/>
                <a:uFillTx/>
                <a:latin typeface="Open Sans Light"/>
              </a:rPr>
              <a:t>                 	Day 1: Python and Tools – AI Assistants in JupyterLab</a:t>
            </a:r>
            <a:endParaRPr lang="en-US" sz="1000" b="0" u="none" strike="noStrike" dirty="0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000" b="0" u="none" strike="noStrike" dirty="0">
                <a:solidFill>
                  <a:schemeClr val="lt2"/>
                </a:solidFill>
                <a:effectLst/>
                <a:uFillTx/>
                <a:latin typeface="Open Sans Light"/>
              </a:rPr>
              <a:t>Speaker:	Matthias Täschner, DSC </a:t>
            </a:r>
            <a:r>
              <a:rPr lang="en-US" sz="1000" b="0" u="none" strike="noStrike" dirty="0" err="1">
                <a:solidFill>
                  <a:schemeClr val="lt2"/>
                </a:solidFill>
                <a:effectLst/>
                <a:uFillTx/>
                <a:latin typeface="Open Sans Light"/>
              </a:rPr>
              <a:t>ScaDS.AI</a:t>
            </a:r>
            <a:r>
              <a:rPr lang="en-US" sz="1000" b="0" u="none" strike="noStrike" dirty="0">
                <a:solidFill>
                  <a:schemeClr val="lt2"/>
                </a:solidFill>
                <a:effectLst/>
                <a:uFillTx/>
                <a:latin typeface="Open Sans Light"/>
              </a:rPr>
              <a:t>, Leipzig University</a:t>
            </a:r>
            <a:endParaRPr lang="en-US" sz="1000" b="0" u="none" strike="noStrike" dirty="0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pic>
        <p:nvPicPr>
          <p:cNvPr id="71" name="Picture 6" descr="A black background with blue text&#10;&#10;AI-generated content may be incorrect."/>
          <p:cNvPicPr/>
          <p:nvPr/>
        </p:nvPicPr>
        <p:blipFill>
          <a:blip r:embed="rId6"/>
          <a:stretch/>
        </p:blipFill>
        <p:spPr>
          <a:xfrm>
            <a:off x="0" y="6032160"/>
            <a:ext cx="2798640" cy="840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895320" y="358560"/>
            <a:ext cx="10267560" cy="81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l" defTabSz="914400">
              <a:lnSpc>
                <a:spcPct val="100000"/>
              </a:lnSpc>
              <a:buNone/>
              <a:defRPr lang="de-DE" sz="2400" b="1" u="none" strike="noStrike">
                <a:solidFill>
                  <a:schemeClr val="dk2"/>
                </a:solidFill>
                <a:effectLst/>
                <a:uFillTx/>
                <a:latin typeface="Open Sans ExtraBold"/>
              </a:defRPr>
            </a:lvl1pPr>
          </a:lstStyle>
          <a:p>
            <a:pPr indent="0" algn="l" defTabSz="914400">
              <a:lnSpc>
                <a:spcPct val="100000"/>
              </a:lnSpc>
              <a:buNone/>
            </a:pPr>
            <a:r>
              <a:rPr lang="de-DE" sz="2400" b="1" u="none" strike="noStrike">
                <a:solidFill>
                  <a:schemeClr val="dk2"/>
                </a:solidFill>
                <a:effectLst/>
                <a:uFillTx/>
                <a:latin typeface="Open Sans ExtraBold"/>
              </a:rPr>
              <a:t>Mastertitelformat bearbeiten</a:t>
            </a:r>
          </a:p>
        </p:txBody>
      </p:sp>
      <p:sp>
        <p:nvSpPr>
          <p:cNvPr id="73" name="PlaceHolder 2"/>
          <p:cNvSpPr>
            <a:spLocks noGrp="1"/>
          </p:cNvSpPr>
          <p:nvPr>
            <p:ph type="body" hasCustomPrompt="1"/>
          </p:nvPr>
        </p:nvSpPr>
        <p:spPr>
          <a:xfrm>
            <a:off x="6165720" y="1484280"/>
            <a:ext cx="5512320" cy="4249440"/>
          </a:xfrm>
          <a:prstGeom prst="rect">
            <a:avLst/>
          </a:prstGeom>
          <a:noFill/>
          <a:ln w="6480">
            <a:solidFill>
              <a:schemeClr val="lt2"/>
            </a:solidFill>
            <a:round/>
          </a:ln>
        </p:spPr>
        <p:txBody>
          <a:bodyPr lIns="90000" tIns="45000" rIns="90000" bIns="45000" anchor="t">
            <a:noAutofit/>
          </a:bodyPr>
          <a:lstStyle>
            <a:lvl1pPr indent="0" algn="l" defTabSz="914400">
              <a:lnSpc>
                <a:spcPct val="100000"/>
              </a:lnSpc>
              <a:buNone/>
              <a:tabLst>
                <a:tab pos="0" algn="l"/>
              </a:tabLst>
              <a:defRPr lang="en-US" sz="1800" b="0" u="none" strike="noStrike">
                <a:solidFill>
                  <a:schemeClr val="dk1"/>
                </a:solidFill>
                <a:effectLst/>
                <a:uFillTx/>
                <a:latin typeface="Open Sans Light"/>
              </a:defRPr>
            </a:lvl1pPr>
          </a:lstStyle>
          <a:p>
            <a:pPr indent="0" algn="l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Open Sans Light"/>
              </a:rPr>
              <a:t>Drag image to placeholder or add by clicking icon</a:t>
            </a:r>
            <a:endParaRPr lang="de-DE" sz="1800" b="0" u="none" strike="noStrike">
              <a:solidFill>
                <a:schemeClr val="dk2"/>
              </a:solidFill>
              <a:effectLst/>
              <a:uFillTx/>
              <a:latin typeface="Open Sans Light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 hasCustomPrompt="1"/>
          </p:nvPr>
        </p:nvSpPr>
        <p:spPr>
          <a:xfrm>
            <a:off x="514440" y="1484280"/>
            <a:ext cx="5511600" cy="424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l" defTabSz="91440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  <a:defRPr lang="en-US" sz="1600" b="0" u="none" strike="noStrike">
                <a:solidFill>
                  <a:schemeClr val="dk2"/>
                </a:solidFill>
                <a:effectLst/>
                <a:uFillTx/>
                <a:latin typeface="Open Sans Light"/>
              </a:defRPr>
            </a:lvl1pPr>
            <a:lvl2pPr lvl="1" algn="l" defTabSz="914400">
              <a:lnSpc>
                <a:spcPct val="100000"/>
              </a:lnSpc>
              <a:spcBef>
                <a:spcPts val="300"/>
              </a:spcBef>
              <a:buClr>
                <a:srgbClr val="009EE0"/>
              </a:buClr>
              <a:buFont typeface="Arial"/>
              <a:buChar char="•"/>
              <a:tabLst>
                <a:tab pos="0" algn="l"/>
              </a:tabLst>
              <a:defRPr lang="en-US" sz="1600" b="0" u="none" strike="noStrike">
                <a:solidFill>
                  <a:schemeClr val="dk2"/>
                </a:solidFill>
                <a:effectLst/>
                <a:uFillTx/>
                <a:latin typeface="Open Sans Light"/>
              </a:defRPr>
            </a:lvl2pPr>
            <a:lvl3pPr lvl="3" algn="l" defTabSz="914400">
              <a:lnSpc>
                <a:spcPct val="100000"/>
              </a:lnSpc>
              <a:spcBef>
                <a:spcPts val="300"/>
              </a:spcBef>
              <a:buClr>
                <a:srgbClr val="51B02F"/>
              </a:buClr>
              <a:buFont typeface="Arial"/>
              <a:buChar char="•"/>
              <a:tabLst>
                <a:tab pos="0" algn="l"/>
              </a:tabLst>
              <a:defRPr lang="en-US" sz="1400" b="0" u="none" strike="noStrike">
                <a:solidFill>
                  <a:schemeClr val="dk2"/>
                </a:solidFill>
                <a:effectLst/>
                <a:uFillTx/>
                <a:latin typeface="Open Sans Light"/>
              </a:defRPr>
            </a:lvl3pPr>
            <a:lvl4pPr lvl="4" algn="l" defTabSz="914400">
              <a:lnSpc>
                <a:spcPct val="100000"/>
              </a:lnSpc>
              <a:spcBef>
                <a:spcPts val="300"/>
              </a:spcBef>
              <a:buClr>
                <a:srgbClr val="727879"/>
              </a:buClr>
              <a:buFont typeface="Arial"/>
              <a:buChar char="•"/>
              <a:tabLst>
                <a:tab pos="0" algn="l"/>
              </a:tabLst>
              <a:defRPr lang="en-US" sz="1400" b="0" u="none" strike="noStrike">
                <a:solidFill>
                  <a:schemeClr val="dk2"/>
                </a:solidFill>
                <a:effectLst/>
                <a:uFillTx/>
                <a:latin typeface="Open Sans Light"/>
              </a:defRPr>
            </a:lvl4pPr>
            <a:lvl5pPr lvl="7" algn="l" defTabSz="914400">
              <a:lnSpc>
                <a:spcPct val="100000"/>
              </a:lnSpc>
              <a:spcBef>
                <a:spcPts val="281"/>
              </a:spcBef>
              <a:buClr>
                <a:srgbClr val="727879"/>
              </a:buClr>
              <a:buFont typeface="Wingdings" charset="2"/>
              <a:buChar char=""/>
              <a:tabLst>
                <a:tab pos="0" algn="l"/>
              </a:tabLst>
              <a:defRPr lang="en-US" sz="1400" b="0" u="none" strike="noStrike">
                <a:solidFill>
                  <a:schemeClr val="dk1"/>
                </a:solidFill>
                <a:effectLst/>
                <a:uFillTx/>
                <a:latin typeface="Open Sans Light"/>
              </a:defRPr>
            </a:lvl5pPr>
          </a:lstStyle>
          <a:p>
            <a:pPr indent="0" algn="l" defTabSz="91440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2"/>
                </a:solidFill>
                <a:effectLst/>
                <a:uFillTx/>
                <a:latin typeface="Open Sans Light"/>
              </a:rPr>
              <a:t>First text layer without bullets  (16pt)</a:t>
            </a:r>
            <a:endParaRPr lang="de-DE" sz="1600" b="0" u="none" strike="noStrike">
              <a:solidFill>
                <a:schemeClr val="dk2"/>
              </a:solidFill>
              <a:effectLst/>
              <a:uFillTx/>
              <a:latin typeface="Open Sans Light"/>
            </a:endParaRPr>
          </a:p>
          <a:p>
            <a:pPr marL="396000" lvl="1" indent="-324000" algn="l" defTabSz="914400">
              <a:lnSpc>
                <a:spcPct val="100000"/>
              </a:lnSpc>
              <a:spcBef>
                <a:spcPts val="300"/>
              </a:spcBef>
              <a:buClr>
                <a:srgbClr val="009EE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2"/>
                </a:solidFill>
                <a:effectLst/>
                <a:uFillTx/>
                <a:latin typeface="Open Sans Light"/>
              </a:rPr>
              <a:t>Second text layer (16 pt), bluish bullet</a:t>
            </a:r>
            <a:endParaRPr lang="de-DE" sz="1600" b="0" u="none" strike="noStrike">
              <a:solidFill>
                <a:schemeClr val="dk2"/>
              </a:solidFill>
              <a:effectLst/>
              <a:uFillTx/>
              <a:latin typeface="Open Sans Light"/>
            </a:endParaRPr>
          </a:p>
          <a:p>
            <a:pPr marL="465840" lvl="3" indent="-285840" algn="l" defTabSz="914400">
              <a:lnSpc>
                <a:spcPct val="100000"/>
              </a:lnSpc>
              <a:spcBef>
                <a:spcPts val="300"/>
              </a:spcBef>
              <a:buClr>
                <a:srgbClr val="51B02F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2"/>
                </a:solidFill>
                <a:effectLst/>
                <a:uFillTx/>
                <a:latin typeface="Open Sans Light"/>
              </a:rPr>
              <a:t>Third text layer (14pt), green bullet</a:t>
            </a:r>
            <a:endParaRPr lang="de-DE" sz="1400" b="0" u="none" strike="noStrike">
              <a:solidFill>
                <a:schemeClr val="dk2"/>
              </a:solidFill>
              <a:effectLst/>
              <a:uFillTx/>
              <a:latin typeface="Open Sans Light"/>
            </a:endParaRPr>
          </a:p>
          <a:p>
            <a:pPr marL="682200" lvl="4" indent="-285840" algn="l" defTabSz="914400">
              <a:lnSpc>
                <a:spcPct val="100000"/>
              </a:lnSpc>
              <a:spcBef>
                <a:spcPts val="300"/>
              </a:spcBef>
              <a:buClr>
                <a:srgbClr val="72787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2"/>
                </a:solidFill>
                <a:effectLst/>
                <a:uFillTx/>
                <a:latin typeface="Open Sans Light"/>
              </a:rPr>
              <a:t>Fourth layer, try to avoid it</a:t>
            </a:r>
            <a:endParaRPr lang="de-DE" sz="1400" b="0" u="none" strike="noStrike">
              <a:solidFill>
                <a:schemeClr val="dk1"/>
              </a:solidFill>
              <a:effectLst/>
              <a:uFillTx/>
              <a:latin typeface="Open Sans Light"/>
            </a:endParaRPr>
          </a:p>
          <a:p>
            <a:pPr marL="893880" lvl="7" indent="-228600" algn="l" defTabSz="914400">
              <a:lnSpc>
                <a:spcPct val="100000"/>
              </a:lnSpc>
              <a:spcBef>
                <a:spcPts val="281"/>
              </a:spcBef>
              <a:buClr>
                <a:srgbClr val="727879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Open Sans Light"/>
              </a:rPr>
              <a:t>Fifth layer (really needed?)</a:t>
            </a:r>
            <a:endParaRPr lang="de-DE" sz="1400" b="0" u="none" strike="noStrike">
              <a:solidFill>
                <a:schemeClr val="dk1"/>
              </a:solidFill>
              <a:effectLst/>
              <a:uFillTx/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Zwei Inhal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Gerade Verbindung 14"/>
          <p:cNvCxnSpPr/>
          <p:nvPr/>
        </p:nvCxnSpPr>
        <p:spPr>
          <a:xfrm>
            <a:off x="0" y="6063120"/>
            <a:ext cx="12192120" cy="360"/>
          </a:xfrm>
          <a:prstGeom prst="straightConnector1">
            <a:avLst/>
          </a:prstGeom>
          <a:ln w="12700">
            <a:solidFill>
              <a:srgbClr val="FFFFFF">
                <a:lumMod val="65000"/>
              </a:srgbClr>
            </a:solidFill>
          </a:ln>
        </p:spPr>
      </p:cxnSp>
      <p:pic>
        <p:nvPicPr>
          <p:cNvPr id="76" name="Grafik 10"/>
          <p:cNvPicPr/>
          <p:nvPr/>
        </p:nvPicPr>
        <p:blipFill>
          <a:blip r:embed="rId2">
            <a:alphaModFix amt="80000"/>
          </a:blip>
          <a:stretch/>
        </p:blipFill>
        <p:spPr>
          <a:xfrm rot="11023800">
            <a:off x="10519200" y="-1403640"/>
            <a:ext cx="4840560" cy="4559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7" name="Grafik 4"/>
          <p:cNvPicPr/>
          <p:nvPr/>
        </p:nvPicPr>
        <p:blipFill>
          <a:blip r:embed="rId3"/>
          <a:stretch/>
        </p:blipFill>
        <p:spPr>
          <a:xfrm>
            <a:off x="-159840" y="-198000"/>
            <a:ext cx="1206720" cy="1627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8" name="Grafik 5"/>
          <p:cNvPicPr/>
          <p:nvPr/>
        </p:nvPicPr>
        <p:blipFill>
          <a:blip r:embed="rId4"/>
          <a:stretch/>
        </p:blipFill>
        <p:spPr>
          <a:xfrm>
            <a:off x="10804320" y="-268560"/>
            <a:ext cx="2712600" cy="2682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9" name="Textfeld 8"/>
          <p:cNvSpPr/>
          <p:nvPr/>
        </p:nvSpPr>
        <p:spPr>
          <a:xfrm>
            <a:off x="9097200" y="6266160"/>
            <a:ext cx="829440" cy="477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 defTabSz="914400">
              <a:lnSpc>
                <a:spcPct val="100000"/>
              </a:lnSpc>
              <a:tabLst>
                <a:tab pos="0" algn="l"/>
              </a:tabLst>
            </a:pPr>
            <a:br>
              <a:rPr sz="1000"/>
            </a:br>
            <a:r>
              <a:rPr lang="de-DE" sz="1000" b="0" u="none" strike="noStrike">
                <a:solidFill>
                  <a:schemeClr val="lt2"/>
                </a:solidFill>
                <a:effectLst/>
                <a:uFillTx/>
                <a:latin typeface="Open Sans Light"/>
                <a:ea typeface="Open Sans Light"/>
              </a:rPr>
              <a:t>Slide </a:t>
            </a:r>
            <a:fld id="{A3C71B54-EFE0-44CA-BFF7-9477D47C269F}" type="slidenum">
              <a:rPr lang="de-DE" sz="1000" b="0" u="none" strike="noStrike">
                <a:solidFill>
                  <a:schemeClr val="lt2"/>
                </a:solidFill>
                <a:effectLst/>
                <a:uFillTx/>
                <a:latin typeface="Open Sans Light"/>
                <a:ea typeface="Open Sans Light"/>
              </a:rPr>
              <a:t>‹#›</a:t>
            </a:fld>
            <a:endParaRPr lang="en-US" sz="10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algn="r" defTabSz="914400">
              <a:lnSpc>
                <a:spcPct val="100000"/>
              </a:lnSpc>
              <a:tabLst>
                <a:tab pos="0" algn="l"/>
              </a:tabLst>
            </a:pPr>
            <a:endParaRPr lang="en-US" sz="10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pic>
        <p:nvPicPr>
          <p:cNvPr id="80" name="Grafik 21"/>
          <p:cNvPicPr/>
          <p:nvPr/>
        </p:nvPicPr>
        <p:blipFill>
          <a:blip r:embed="rId5"/>
          <a:stretch/>
        </p:blipFill>
        <p:spPr>
          <a:xfrm>
            <a:off x="10375560" y="6150960"/>
            <a:ext cx="1480680" cy="602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1" name="Textfeld 3"/>
          <p:cNvSpPr/>
          <p:nvPr/>
        </p:nvSpPr>
        <p:spPr>
          <a:xfrm>
            <a:off x="2799000" y="6240600"/>
            <a:ext cx="5677200" cy="46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000" b="0" u="none" strike="noStrike" dirty="0">
                <a:solidFill>
                  <a:schemeClr val="lt2"/>
                </a:solidFill>
                <a:effectLst/>
                <a:uFillTx/>
                <a:latin typeface="Open Sans Light"/>
              </a:rPr>
              <a:t>Training:	Data Science and AI for Medicine Training School 2026</a:t>
            </a:r>
            <a:br>
              <a:rPr sz="1000" dirty="0"/>
            </a:br>
            <a:r>
              <a:rPr lang="en-US" sz="1000" b="0" u="none" strike="noStrike" dirty="0">
                <a:solidFill>
                  <a:schemeClr val="lt2"/>
                </a:solidFill>
                <a:effectLst/>
                <a:uFillTx/>
                <a:latin typeface="Open Sans Light"/>
              </a:rPr>
              <a:t>                 	Day 1: Python and Tools – AI Assistants in JupyterLab</a:t>
            </a:r>
            <a:endParaRPr lang="en-US" sz="1000" b="0" u="none" strike="noStrike" dirty="0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000" b="0" u="none" strike="noStrike" dirty="0">
                <a:solidFill>
                  <a:schemeClr val="lt2"/>
                </a:solidFill>
                <a:effectLst/>
                <a:uFillTx/>
                <a:latin typeface="Open Sans Light"/>
              </a:rPr>
              <a:t>Speaker:	Matthias Täschner, DSC </a:t>
            </a:r>
            <a:r>
              <a:rPr lang="en-US" sz="1000" b="0" u="none" strike="noStrike" dirty="0" err="1">
                <a:solidFill>
                  <a:schemeClr val="lt2"/>
                </a:solidFill>
                <a:effectLst/>
                <a:uFillTx/>
                <a:latin typeface="Open Sans Light"/>
              </a:rPr>
              <a:t>ScaDS.AI</a:t>
            </a:r>
            <a:r>
              <a:rPr lang="en-US" sz="1000" b="0" u="none" strike="noStrike" dirty="0">
                <a:solidFill>
                  <a:schemeClr val="lt2"/>
                </a:solidFill>
                <a:effectLst/>
                <a:uFillTx/>
                <a:latin typeface="Open Sans Light"/>
              </a:rPr>
              <a:t>, Leipzig University</a:t>
            </a:r>
            <a:endParaRPr lang="en-US" sz="1000" b="0" u="none" strike="noStrike" dirty="0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pic>
        <p:nvPicPr>
          <p:cNvPr id="82" name="Picture 6" descr="A black background with blue text&#10;&#10;AI-generated content may be incorrect."/>
          <p:cNvPicPr/>
          <p:nvPr/>
        </p:nvPicPr>
        <p:blipFill>
          <a:blip r:embed="rId6"/>
          <a:stretch/>
        </p:blipFill>
        <p:spPr>
          <a:xfrm>
            <a:off x="0" y="6032160"/>
            <a:ext cx="2798640" cy="840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895320" y="358560"/>
            <a:ext cx="10267560" cy="81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l" defTabSz="914400">
              <a:lnSpc>
                <a:spcPct val="100000"/>
              </a:lnSpc>
              <a:buNone/>
              <a:defRPr lang="en-US" sz="2400" b="1" u="none" strike="noStrike">
                <a:solidFill>
                  <a:schemeClr val="dk2"/>
                </a:solidFill>
                <a:effectLst/>
                <a:uFillTx/>
                <a:latin typeface="Open Sans ExtraBold"/>
              </a:defRPr>
            </a:lvl1pPr>
          </a:lstStyle>
          <a:p>
            <a:pPr indent="0" algn="l" defTabSz="914400">
              <a:lnSpc>
                <a:spcPct val="100000"/>
              </a:lnSpc>
              <a:buNone/>
            </a:pPr>
            <a:r>
              <a:rPr lang="en-US" sz="2400" b="1" u="none" strike="noStrike">
                <a:solidFill>
                  <a:schemeClr val="dk2"/>
                </a:solidFill>
                <a:effectLst/>
                <a:uFillTx/>
                <a:latin typeface="Open Sans ExtraBold"/>
              </a:rPr>
              <a:t>Mastertitelformat bearbeiten</a:t>
            </a:r>
            <a:endParaRPr lang="de-DE" sz="2400" b="1" u="none" strike="noStrike">
              <a:solidFill>
                <a:schemeClr val="dk2"/>
              </a:solidFill>
              <a:effectLst/>
              <a:uFillTx/>
              <a:latin typeface="Open Sans ExtraBold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 hasCustomPrompt="1"/>
          </p:nvPr>
        </p:nvSpPr>
        <p:spPr>
          <a:xfrm>
            <a:off x="514440" y="1484280"/>
            <a:ext cx="5511600" cy="424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l" defTabSz="91440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  <a:defRPr lang="en-US" sz="1600" b="0" u="none" strike="noStrike">
                <a:solidFill>
                  <a:schemeClr val="dk2"/>
                </a:solidFill>
                <a:effectLst/>
                <a:uFillTx/>
                <a:latin typeface="Open Sans Light"/>
              </a:defRPr>
            </a:lvl1pPr>
            <a:lvl2pPr lvl="1" algn="l" defTabSz="914400">
              <a:lnSpc>
                <a:spcPct val="100000"/>
              </a:lnSpc>
              <a:spcBef>
                <a:spcPts val="300"/>
              </a:spcBef>
              <a:buClr>
                <a:srgbClr val="009EE0"/>
              </a:buClr>
              <a:buFont typeface="Arial"/>
              <a:buChar char="•"/>
              <a:tabLst>
                <a:tab pos="0" algn="l"/>
              </a:tabLst>
              <a:defRPr lang="en-US" sz="1600" b="0" u="none" strike="noStrike">
                <a:solidFill>
                  <a:schemeClr val="dk2"/>
                </a:solidFill>
                <a:effectLst/>
                <a:uFillTx/>
                <a:latin typeface="Open Sans Light"/>
              </a:defRPr>
            </a:lvl2pPr>
            <a:lvl3pPr lvl="3" algn="l" defTabSz="914400">
              <a:lnSpc>
                <a:spcPct val="100000"/>
              </a:lnSpc>
              <a:spcBef>
                <a:spcPts val="300"/>
              </a:spcBef>
              <a:buClr>
                <a:srgbClr val="51B02F"/>
              </a:buClr>
              <a:buFont typeface="Arial"/>
              <a:buChar char="•"/>
              <a:tabLst>
                <a:tab pos="0" algn="l"/>
              </a:tabLst>
              <a:defRPr lang="en-US" sz="1400" b="0" u="none" strike="noStrike">
                <a:solidFill>
                  <a:schemeClr val="dk2"/>
                </a:solidFill>
                <a:effectLst/>
                <a:uFillTx/>
                <a:latin typeface="Open Sans Light"/>
              </a:defRPr>
            </a:lvl3pPr>
            <a:lvl4pPr lvl="4" algn="l" defTabSz="914400">
              <a:lnSpc>
                <a:spcPct val="100000"/>
              </a:lnSpc>
              <a:spcBef>
                <a:spcPts val="300"/>
              </a:spcBef>
              <a:buClr>
                <a:srgbClr val="727879"/>
              </a:buClr>
              <a:buFont typeface="Arial"/>
              <a:buChar char="•"/>
              <a:tabLst>
                <a:tab pos="0" algn="l"/>
              </a:tabLst>
              <a:defRPr lang="en-US" sz="1400" b="0" u="none" strike="noStrike">
                <a:solidFill>
                  <a:schemeClr val="dk2"/>
                </a:solidFill>
                <a:effectLst/>
                <a:uFillTx/>
                <a:latin typeface="Open Sans Light"/>
              </a:defRPr>
            </a:lvl4pPr>
            <a:lvl5pPr lvl="7" algn="l" defTabSz="914400">
              <a:lnSpc>
                <a:spcPct val="100000"/>
              </a:lnSpc>
              <a:spcBef>
                <a:spcPts val="281"/>
              </a:spcBef>
              <a:buClr>
                <a:srgbClr val="727879"/>
              </a:buClr>
              <a:buFont typeface="Wingdings" charset="2"/>
              <a:buChar char=""/>
              <a:tabLst>
                <a:tab pos="0" algn="l"/>
              </a:tabLst>
              <a:defRPr lang="en-US" sz="1400" b="0" u="none" strike="noStrike">
                <a:solidFill>
                  <a:schemeClr val="dk1"/>
                </a:solidFill>
                <a:effectLst/>
                <a:uFillTx/>
                <a:latin typeface="Open Sans Light"/>
              </a:defRPr>
            </a:lvl5pPr>
          </a:lstStyle>
          <a:p>
            <a:pPr indent="0" algn="l" defTabSz="91440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2"/>
                </a:solidFill>
                <a:effectLst/>
                <a:uFillTx/>
                <a:latin typeface="Open Sans Light"/>
              </a:rPr>
              <a:t>First text layer without bullets  (16pt)</a:t>
            </a:r>
            <a:endParaRPr lang="de-DE" sz="1600" b="0" u="none" strike="noStrike">
              <a:solidFill>
                <a:schemeClr val="dk2"/>
              </a:solidFill>
              <a:effectLst/>
              <a:uFillTx/>
              <a:latin typeface="Open Sans Light"/>
            </a:endParaRPr>
          </a:p>
          <a:p>
            <a:pPr marL="396000" lvl="1" indent="-324000" algn="l" defTabSz="914400">
              <a:lnSpc>
                <a:spcPct val="100000"/>
              </a:lnSpc>
              <a:spcBef>
                <a:spcPts val="300"/>
              </a:spcBef>
              <a:buClr>
                <a:srgbClr val="009EE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2"/>
                </a:solidFill>
                <a:effectLst/>
                <a:uFillTx/>
                <a:latin typeface="Open Sans Light"/>
              </a:rPr>
              <a:t>Second text layer (16 pt), bluish bullet</a:t>
            </a:r>
            <a:endParaRPr lang="de-DE" sz="1600" b="0" u="none" strike="noStrike">
              <a:solidFill>
                <a:schemeClr val="dk2"/>
              </a:solidFill>
              <a:effectLst/>
              <a:uFillTx/>
              <a:latin typeface="Open Sans Light"/>
            </a:endParaRPr>
          </a:p>
          <a:p>
            <a:pPr marL="465840" lvl="3" indent="-285840" algn="l" defTabSz="914400">
              <a:lnSpc>
                <a:spcPct val="100000"/>
              </a:lnSpc>
              <a:spcBef>
                <a:spcPts val="300"/>
              </a:spcBef>
              <a:buClr>
                <a:srgbClr val="51B02F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2"/>
                </a:solidFill>
                <a:effectLst/>
                <a:uFillTx/>
                <a:latin typeface="Open Sans Light"/>
              </a:rPr>
              <a:t>Third text layer (14pt), green bullet</a:t>
            </a:r>
            <a:endParaRPr lang="de-DE" sz="1400" b="0" u="none" strike="noStrike">
              <a:solidFill>
                <a:schemeClr val="dk2"/>
              </a:solidFill>
              <a:effectLst/>
              <a:uFillTx/>
              <a:latin typeface="Open Sans Light"/>
            </a:endParaRPr>
          </a:p>
          <a:p>
            <a:pPr marL="682200" lvl="4" indent="-285840" algn="l" defTabSz="914400">
              <a:lnSpc>
                <a:spcPct val="100000"/>
              </a:lnSpc>
              <a:spcBef>
                <a:spcPts val="300"/>
              </a:spcBef>
              <a:buClr>
                <a:srgbClr val="72787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2"/>
                </a:solidFill>
                <a:effectLst/>
                <a:uFillTx/>
                <a:latin typeface="Open Sans Light"/>
              </a:rPr>
              <a:t>Fourth layer, try to avoid it</a:t>
            </a:r>
            <a:endParaRPr lang="de-DE" sz="1400" b="0" u="none" strike="noStrike">
              <a:solidFill>
                <a:schemeClr val="dk1"/>
              </a:solidFill>
              <a:effectLst/>
              <a:uFillTx/>
              <a:latin typeface="Open Sans Light"/>
            </a:endParaRPr>
          </a:p>
          <a:p>
            <a:pPr marL="893880" lvl="7" indent="-228600" algn="l" defTabSz="914400">
              <a:lnSpc>
                <a:spcPct val="100000"/>
              </a:lnSpc>
              <a:spcBef>
                <a:spcPts val="281"/>
              </a:spcBef>
              <a:buClr>
                <a:srgbClr val="727879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Open Sans Light"/>
              </a:rPr>
              <a:t>Fifth layer (really needed?)</a:t>
            </a:r>
            <a:endParaRPr lang="de-DE" sz="1400" b="0" u="none" strike="noStrike">
              <a:solidFill>
                <a:schemeClr val="dk1"/>
              </a:solidFill>
              <a:effectLst/>
              <a:uFillTx/>
              <a:latin typeface="Open Sans Light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 hasCustomPrompt="1"/>
          </p:nvPr>
        </p:nvSpPr>
        <p:spPr>
          <a:xfrm>
            <a:off x="6165720" y="1484280"/>
            <a:ext cx="5511600" cy="424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l" defTabSz="91440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  <a:defRPr lang="en-US" sz="1600" b="0" u="none" strike="noStrike">
                <a:solidFill>
                  <a:schemeClr val="dk2"/>
                </a:solidFill>
                <a:effectLst/>
                <a:uFillTx/>
                <a:latin typeface="Open Sans Light"/>
              </a:defRPr>
            </a:lvl1pPr>
            <a:lvl2pPr lvl="1" algn="l" defTabSz="914400">
              <a:lnSpc>
                <a:spcPct val="100000"/>
              </a:lnSpc>
              <a:spcBef>
                <a:spcPts val="300"/>
              </a:spcBef>
              <a:buClr>
                <a:srgbClr val="009EE0"/>
              </a:buClr>
              <a:buFont typeface="Arial"/>
              <a:buChar char="•"/>
              <a:tabLst>
                <a:tab pos="0" algn="l"/>
              </a:tabLst>
              <a:defRPr lang="en-US" sz="1600" b="0" u="none" strike="noStrike">
                <a:solidFill>
                  <a:schemeClr val="dk2"/>
                </a:solidFill>
                <a:effectLst/>
                <a:uFillTx/>
                <a:latin typeface="Open Sans Light"/>
              </a:defRPr>
            </a:lvl2pPr>
            <a:lvl3pPr lvl="3" algn="l" defTabSz="914400">
              <a:lnSpc>
                <a:spcPct val="100000"/>
              </a:lnSpc>
              <a:spcBef>
                <a:spcPts val="300"/>
              </a:spcBef>
              <a:buClr>
                <a:srgbClr val="51B02F"/>
              </a:buClr>
              <a:buFont typeface="Arial"/>
              <a:buChar char="•"/>
              <a:tabLst>
                <a:tab pos="0" algn="l"/>
              </a:tabLst>
              <a:defRPr lang="en-US" sz="1400" b="0" u="none" strike="noStrike">
                <a:solidFill>
                  <a:schemeClr val="dk2"/>
                </a:solidFill>
                <a:effectLst/>
                <a:uFillTx/>
                <a:latin typeface="Open Sans Light"/>
              </a:defRPr>
            </a:lvl3pPr>
            <a:lvl4pPr lvl="4" algn="l" defTabSz="914400">
              <a:lnSpc>
                <a:spcPct val="100000"/>
              </a:lnSpc>
              <a:spcBef>
                <a:spcPts val="300"/>
              </a:spcBef>
              <a:buClr>
                <a:srgbClr val="727879"/>
              </a:buClr>
              <a:buFont typeface="Arial"/>
              <a:buChar char="•"/>
              <a:tabLst>
                <a:tab pos="0" algn="l"/>
              </a:tabLst>
              <a:defRPr lang="en-US" sz="1400" b="0" u="none" strike="noStrike">
                <a:solidFill>
                  <a:schemeClr val="dk2"/>
                </a:solidFill>
                <a:effectLst/>
                <a:uFillTx/>
                <a:latin typeface="Open Sans Light"/>
              </a:defRPr>
            </a:lvl4pPr>
            <a:lvl5pPr lvl="7" algn="l" defTabSz="914400">
              <a:lnSpc>
                <a:spcPct val="100000"/>
              </a:lnSpc>
              <a:spcBef>
                <a:spcPts val="281"/>
              </a:spcBef>
              <a:buClr>
                <a:srgbClr val="727879"/>
              </a:buClr>
              <a:buFont typeface="Wingdings" charset="2"/>
              <a:buChar char=""/>
              <a:tabLst>
                <a:tab pos="0" algn="l"/>
              </a:tabLst>
              <a:defRPr lang="en-US" sz="1400" b="0" u="none" strike="noStrike">
                <a:solidFill>
                  <a:schemeClr val="dk1"/>
                </a:solidFill>
                <a:effectLst/>
                <a:uFillTx/>
                <a:latin typeface="Open Sans Light"/>
              </a:defRPr>
            </a:lvl5pPr>
          </a:lstStyle>
          <a:p>
            <a:pPr indent="0" algn="l" defTabSz="91440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2"/>
                </a:solidFill>
                <a:effectLst/>
                <a:uFillTx/>
                <a:latin typeface="Open Sans Light"/>
              </a:rPr>
              <a:t>First text layer without bullets  (16pt)</a:t>
            </a:r>
            <a:endParaRPr lang="de-DE" sz="1600" b="0" u="none" strike="noStrike">
              <a:solidFill>
                <a:schemeClr val="dk2"/>
              </a:solidFill>
              <a:effectLst/>
              <a:uFillTx/>
              <a:latin typeface="Open Sans Light"/>
            </a:endParaRPr>
          </a:p>
          <a:p>
            <a:pPr marL="396000" lvl="1" indent="-324000" algn="l" defTabSz="914400">
              <a:lnSpc>
                <a:spcPct val="100000"/>
              </a:lnSpc>
              <a:spcBef>
                <a:spcPts val="300"/>
              </a:spcBef>
              <a:buClr>
                <a:srgbClr val="009EE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2"/>
                </a:solidFill>
                <a:effectLst/>
                <a:uFillTx/>
                <a:latin typeface="Open Sans Light"/>
              </a:rPr>
              <a:t>Second text layer (16 pt), bluish bullet</a:t>
            </a:r>
            <a:endParaRPr lang="de-DE" sz="1600" b="0" u="none" strike="noStrike">
              <a:solidFill>
                <a:schemeClr val="dk2"/>
              </a:solidFill>
              <a:effectLst/>
              <a:uFillTx/>
              <a:latin typeface="Open Sans Light"/>
            </a:endParaRPr>
          </a:p>
          <a:p>
            <a:pPr marL="465840" lvl="3" indent="-285840" algn="l" defTabSz="914400">
              <a:lnSpc>
                <a:spcPct val="100000"/>
              </a:lnSpc>
              <a:spcBef>
                <a:spcPts val="300"/>
              </a:spcBef>
              <a:buClr>
                <a:srgbClr val="51B02F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2"/>
                </a:solidFill>
                <a:effectLst/>
                <a:uFillTx/>
                <a:latin typeface="Open Sans Light"/>
              </a:rPr>
              <a:t>Third text layer (14pt), green bullet</a:t>
            </a:r>
            <a:endParaRPr lang="de-DE" sz="1400" b="0" u="none" strike="noStrike">
              <a:solidFill>
                <a:schemeClr val="dk2"/>
              </a:solidFill>
              <a:effectLst/>
              <a:uFillTx/>
              <a:latin typeface="Open Sans Light"/>
            </a:endParaRPr>
          </a:p>
          <a:p>
            <a:pPr marL="682200" lvl="4" indent="-285840" algn="l" defTabSz="914400">
              <a:lnSpc>
                <a:spcPct val="100000"/>
              </a:lnSpc>
              <a:spcBef>
                <a:spcPts val="300"/>
              </a:spcBef>
              <a:buClr>
                <a:srgbClr val="72787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2"/>
                </a:solidFill>
                <a:effectLst/>
                <a:uFillTx/>
                <a:latin typeface="Open Sans Light"/>
              </a:rPr>
              <a:t>Fourth layer, try to avoid it</a:t>
            </a:r>
            <a:endParaRPr lang="de-DE" sz="1400" b="0" u="none" strike="noStrike">
              <a:solidFill>
                <a:schemeClr val="dk1"/>
              </a:solidFill>
              <a:effectLst/>
              <a:uFillTx/>
              <a:latin typeface="Open Sans Light"/>
            </a:endParaRPr>
          </a:p>
          <a:p>
            <a:pPr marL="893880" lvl="7" indent="-228600" algn="l" defTabSz="914400">
              <a:lnSpc>
                <a:spcPct val="100000"/>
              </a:lnSpc>
              <a:spcBef>
                <a:spcPts val="281"/>
              </a:spcBef>
              <a:buClr>
                <a:srgbClr val="727879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Open Sans Light"/>
              </a:rPr>
              <a:t>Fifth layer (really needed?)</a:t>
            </a:r>
            <a:endParaRPr lang="de-DE" sz="1400" b="0" u="none" strike="noStrike">
              <a:solidFill>
                <a:schemeClr val="dk1"/>
              </a:solidFill>
              <a:effectLst/>
              <a:uFillTx/>
              <a:latin typeface="Open Sans Ligh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Zwei Inhal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Gerade Verbindung 14"/>
          <p:cNvCxnSpPr/>
          <p:nvPr/>
        </p:nvCxnSpPr>
        <p:spPr>
          <a:xfrm>
            <a:off x="0" y="6063120"/>
            <a:ext cx="12192120" cy="360"/>
          </a:xfrm>
          <a:prstGeom prst="straightConnector1">
            <a:avLst/>
          </a:prstGeom>
          <a:ln w="12700">
            <a:solidFill>
              <a:srgbClr val="FFFFFF">
                <a:lumMod val="65000"/>
              </a:srgbClr>
            </a:solidFill>
          </a:ln>
        </p:spPr>
      </p:cxnSp>
      <p:pic>
        <p:nvPicPr>
          <p:cNvPr id="87" name="Grafik 10"/>
          <p:cNvPicPr/>
          <p:nvPr/>
        </p:nvPicPr>
        <p:blipFill>
          <a:blip r:embed="rId2">
            <a:alphaModFix amt="80000"/>
          </a:blip>
          <a:stretch/>
        </p:blipFill>
        <p:spPr>
          <a:xfrm rot="11023800">
            <a:off x="10519200" y="-1403640"/>
            <a:ext cx="4840560" cy="4559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8" name="Grafik 4"/>
          <p:cNvPicPr/>
          <p:nvPr/>
        </p:nvPicPr>
        <p:blipFill>
          <a:blip r:embed="rId3"/>
          <a:stretch/>
        </p:blipFill>
        <p:spPr>
          <a:xfrm>
            <a:off x="-159840" y="-198000"/>
            <a:ext cx="1206720" cy="1627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9" name="Grafik 5"/>
          <p:cNvPicPr/>
          <p:nvPr/>
        </p:nvPicPr>
        <p:blipFill>
          <a:blip r:embed="rId4"/>
          <a:stretch/>
        </p:blipFill>
        <p:spPr>
          <a:xfrm>
            <a:off x="10804320" y="-268560"/>
            <a:ext cx="2712600" cy="2682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0" name="Textfeld 8"/>
          <p:cNvSpPr/>
          <p:nvPr/>
        </p:nvSpPr>
        <p:spPr>
          <a:xfrm>
            <a:off x="9097200" y="6266160"/>
            <a:ext cx="829440" cy="477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 defTabSz="914400">
              <a:lnSpc>
                <a:spcPct val="100000"/>
              </a:lnSpc>
              <a:tabLst>
                <a:tab pos="0" algn="l"/>
              </a:tabLst>
            </a:pPr>
            <a:br>
              <a:rPr sz="1000"/>
            </a:br>
            <a:r>
              <a:rPr lang="de-DE" sz="1000" b="0" u="none" strike="noStrike">
                <a:solidFill>
                  <a:schemeClr val="lt2"/>
                </a:solidFill>
                <a:effectLst/>
                <a:uFillTx/>
                <a:latin typeface="Open Sans Light"/>
                <a:ea typeface="Open Sans Light"/>
              </a:rPr>
              <a:t>Slide </a:t>
            </a:r>
            <a:fld id="{42CF32C2-9240-4934-969C-C0A924A97B5F}" type="slidenum">
              <a:rPr lang="de-DE" sz="1000" b="0" u="none" strike="noStrike">
                <a:solidFill>
                  <a:schemeClr val="lt2"/>
                </a:solidFill>
                <a:effectLst/>
                <a:uFillTx/>
                <a:latin typeface="Open Sans Light"/>
                <a:ea typeface="Open Sans Light"/>
              </a:rPr>
              <a:t>‹#›</a:t>
            </a:fld>
            <a:endParaRPr lang="en-US" sz="10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algn="r" defTabSz="914400">
              <a:lnSpc>
                <a:spcPct val="100000"/>
              </a:lnSpc>
              <a:tabLst>
                <a:tab pos="0" algn="l"/>
              </a:tabLst>
            </a:pPr>
            <a:endParaRPr lang="en-US" sz="1000" b="0" u="none" strike="noStrik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pic>
        <p:nvPicPr>
          <p:cNvPr id="91" name="Grafik 21"/>
          <p:cNvPicPr/>
          <p:nvPr/>
        </p:nvPicPr>
        <p:blipFill>
          <a:blip r:embed="rId5"/>
          <a:stretch/>
        </p:blipFill>
        <p:spPr>
          <a:xfrm>
            <a:off x="10375560" y="6150960"/>
            <a:ext cx="1480680" cy="602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2" name="Textfeld 3"/>
          <p:cNvSpPr/>
          <p:nvPr/>
        </p:nvSpPr>
        <p:spPr>
          <a:xfrm>
            <a:off x="2799000" y="6240600"/>
            <a:ext cx="5677200" cy="46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000" b="0" u="none" strike="noStrike" dirty="0">
                <a:solidFill>
                  <a:schemeClr val="lt2"/>
                </a:solidFill>
                <a:effectLst/>
                <a:uFillTx/>
                <a:latin typeface="Open Sans Light"/>
              </a:rPr>
              <a:t>Training:	Data Science and AI for Medicine Training School 2026</a:t>
            </a:r>
            <a:br>
              <a:rPr sz="1000" dirty="0"/>
            </a:br>
            <a:r>
              <a:rPr lang="en-US" sz="1000" b="0" u="none" strike="noStrike" dirty="0">
                <a:solidFill>
                  <a:schemeClr val="lt2"/>
                </a:solidFill>
                <a:effectLst/>
                <a:uFillTx/>
                <a:latin typeface="Open Sans Light"/>
              </a:rPr>
              <a:t>                 	Day 1: Python and Tools – AI Assistants in JupyterLab</a:t>
            </a:r>
            <a:endParaRPr lang="en-US" sz="1000" b="0" u="none" strike="noStrike" dirty="0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000" b="0" u="none" strike="noStrike" dirty="0">
                <a:solidFill>
                  <a:schemeClr val="lt2"/>
                </a:solidFill>
                <a:effectLst/>
                <a:uFillTx/>
                <a:latin typeface="Open Sans Light"/>
              </a:rPr>
              <a:t>Speaker:	Matthias Täschner, DSC </a:t>
            </a:r>
            <a:r>
              <a:rPr lang="en-US" sz="1000" b="0" u="none" strike="noStrike" dirty="0" err="1">
                <a:solidFill>
                  <a:schemeClr val="lt2"/>
                </a:solidFill>
                <a:effectLst/>
                <a:uFillTx/>
                <a:latin typeface="Open Sans Light"/>
              </a:rPr>
              <a:t>ScaDS.AI</a:t>
            </a:r>
            <a:r>
              <a:rPr lang="en-US" sz="1000" b="0" u="none" strike="noStrike" dirty="0">
                <a:solidFill>
                  <a:schemeClr val="lt2"/>
                </a:solidFill>
                <a:effectLst/>
                <a:uFillTx/>
                <a:latin typeface="Open Sans Light"/>
              </a:rPr>
              <a:t>, Leipzig University</a:t>
            </a:r>
            <a:endParaRPr lang="en-US" sz="1000" b="0" u="none" strike="noStrike" dirty="0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pic>
        <p:nvPicPr>
          <p:cNvPr id="93" name="Picture 6" descr="A black background with blue text&#10;&#10;AI-generated content may be incorrect."/>
          <p:cNvPicPr/>
          <p:nvPr/>
        </p:nvPicPr>
        <p:blipFill>
          <a:blip r:embed="rId6"/>
          <a:stretch/>
        </p:blipFill>
        <p:spPr>
          <a:xfrm>
            <a:off x="0" y="6032160"/>
            <a:ext cx="2798640" cy="840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95320" y="358560"/>
            <a:ext cx="10267560" cy="81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l" defTabSz="914400">
              <a:lnSpc>
                <a:spcPct val="100000"/>
              </a:lnSpc>
              <a:buNone/>
              <a:defRPr lang="de-DE" sz="2400" b="1" u="none" strike="noStrike">
                <a:solidFill>
                  <a:schemeClr val="dk2"/>
                </a:solidFill>
                <a:effectLst/>
                <a:uFillTx/>
                <a:latin typeface="Open Sans ExtraBold"/>
              </a:defRPr>
            </a:lvl1pPr>
          </a:lstStyle>
          <a:p>
            <a:pPr indent="0" algn="l" defTabSz="914400">
              <a:lnSpc>
                <a:spcPct val="100000"/>
              </a:lnSpc>
              <a:buNone/>
            </a:pPr>
            <a:r>
              <a:rPr lang="de-DE" sz="2400" b="1" u="none" strike="noStrike">
                <a:solidFill>
                  <a:schemeClr val="dk2"/>
                </a:solidFill>
                <a:effectLst/>
                <a:uFillTx/>
                <a:latin typeface="Open Sans ExtraBold"/>
              </a:rPr>
              <a:t>Mastertitelformat bearbeiten</a:t>
            </a:r>
          </a:p>
        </p:txBody>
      </p:sp>
      <p:sp>
        <p:nvSpPr>
          <p:cNvPr id="95" name="PlaceHolder 2"/>
          <p:cNvSpPr>
            <a:spLocks noGrp="1"/>
          </p:cNvSpPr>
          <p:nvPr>
            <p:ph type="body" hasCustomPrompt="1"/>
          </p:nvPr>
        </p:nvSpPr>
        <p:spPr>
          <a:xfrm>
            <a:off x="514440" y="1484280"/>
            <a:ext cx="3454200" cy="424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l" defTabSz="91440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  <a:defRPr lang="en-US" sz="1600" b="0" u="none" strike="noStrike">
                <a:solidFill>
                  <a:schemeClr val="dk2"/>
                </a:solidFill>
                <a:effectLst/>
                <a:uFillTx/>
                <a:latin typeface="Open Sans Light"/>
              </a:defRPr>
            </a:lvl1pPr>
            <a:lvl2pPr lvl="1" algn="l" defTabSz="914400">
              <a:lnSpc>
                <a:spcPct val="100000"/>
              </a:lnSpc>
              <a:spcBef>
                <a:spcPts val="300"/>
              </a:spcBef>
              <a:buClr>
                <a:srgbClr val="009EE0"/>
              </a:buClr>
              <a:buFont typeface="Arial"/>
              <a:buChar char="•"/>
              <a:tabLst>
                <a:tab pos="0" algn="l"/>
              </a:tabLst>
              <a:defRPr lang="en-US" sz="1600" b="0" u="none" strike="noStrike">
                <a:solidFill>
                  <a:schemeClr val="dk2"/>
                </a:solidFill>
                <a:effectLst/>
                <a:uFillTx/>
                <a:latin typeface="Open Sans Light"/>
              </a:defRPr>
            </a:lvl2pPr>
            <a:lvl3pPr lvl="3" algn="l" defTabSz="914400">
              <a:lnSpc>
                <a:spcPct val="100000"/>
              </a:lnSpc>
              <a:spcBef>
                <a:spcPts val="300"/>
              </a:spcBef>
              <a:buClr>
                <a:srgbClr val="51B02F"/>
              </a:buClr>
              <a:buFont typeface="Arial"/>
              <a:buChar char="•"/>
              <a:tabLst>
                <a:tab pos="0" algn="l"/>
              </a:tabLst>
              <a:defRPr lang="en-US" sz="1400" b="0" u="none" strike="noStrike">
                <a:solidFill>
                  <a:schemeClr val="dk2"/>
                </a:solidFill>
                <a:effectLst/>
                <a:uFillTx/>
                <a:latin typeface="Open Sans Light"/>
              </a:defRPr>
            </a:lvl3pPr>
            <a:lvl4pPr lvl="4" algn="l" defTabSz="914400">
              <a:lnSpc>
                <a:spcPct val="100000"/>
              </a:lnSpc>
              <a:spcBef>
                <a:spcPts val="300"/>
              </a:spcBef>
              <a:buClr>
                <a:srgbClr val="727879"/>
              </a:buClr>
              <a:buFont typeface="Arial"/>
              <a:buChar char="•"/>
              <a:tabLst>
                <a:tab pos="0" algn="l"/>
              </a:tabLst>
              <a:defRPr lang="en-US" sz="1400" b="0" u="none" strike="noStrike">
                <a:solidFill>
                  <a:schemeClr val="dk2"/>
                </a:solidFill>
                <a:effectLst/>
                <a:uFillTx/>
                <a:latin typeface="Open Sans Light"/>
              </a:defRPr>
            </a:lvl4pPr>
            <a:lvl5pPr lvl="7" algn="l" defTabSz="914400">
              <a:lnSpc>
                <a:spcPct val="100000"/>
              </a:lnSpc>
              <a:spcBef>
                <a:spcPts val="281"/>
              </a:spcBef>
              <a:buClr>
                <a:srgbClr val="727879"/>
              </a:buClr>
              <a:buFont typeface="Wingdings" charset="2"/>
              <a:buChar char=""/>
              <a:tabLst>
                <a:tab pos="0" algn="l"/>
              </a:tabLst>
              <a:defRPr lang="en-US" sz="1400" b="0" u="none" strike="noStrike">
                <a:solidFill>
                  <a:schemeClr val="dk1"/>
                </a:solidFill>
                <a:effectLst/>
                <a:uFillTx/>
                <a:latin typeface="Open Sans Light"/>
              </a:defRPr>
            </a:lvl5pPr>
          </a:lstStyle>
          <a:p>
            <a:pPr indent="0" algn="l" defTabSz="91440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2"/>
                </a:solidFill>
                <a:effectLst/>
                <a:uFillTx/>
                <a:latin typeface="Open Sans Light"/>
              </a:rPr>
              <a:t>First text layer without bullets  (16pt)</a:t>
            </a:r>
            <a:endParaRPr lang="de-DE" sz="1600" b="0" u="none" strike="noStrike">
              <a:solidFill>
                <a:schemeClr val="dk2"/>
              </a:solidFill>
              <a:effectLst/>
              <a:uFillTx/>
              <a:latin typeface="Open Sans Light"/>
            </a:endParaRPr>
          </a:p>
          <a:p>
            <a:pPr marL="396000" lvl="1" indent="-324000" algn="l" defTabSz="914400">
              <a:lnSpc>
                <a:spcPct val="100000"/>
              </a:lnSpc>
              <a:spcBef>
                <a:spcPts val="300"/>
              </a:spcBef>
              <a:buClr>
                <a:srgbClr val="009EE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2"/>
                </a:solidFill>
                <a:effectLst/>
                <a:uFillTx/>
                <a:latin typeface="Open Sans Light"/>
              </a:rPr>
              <a:t>Second text layer (16 pt), bluish bullet</a:t>
            </a:r>
            <a:endParaRPr lang="de-DE" sz="1600" b="0" u="none" strike="noStrike">
              <a:solidFill>
                <a:schemeClr val="dk2"/>
              </a:solidFill>
              <a:effectLst/>
              <a:uFillTx/>
              <a:latin typeface="Open Sans Light"/>
            </a:endParaRPr>
          </a:p>
          <a:p>
            <a:pPr marL="465840" lvl="3" indent="-285840" algn="l" defTabSz="914400">
              <a:lnSpc>
                <a:spcPct val="100000"/>
              </a:lnSpc>
              <a:spcBef>
                <a:spcPts val="300"/>
              </a:spcBef>
              <a:buClr>
                <a:srgbClr val="51B02F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2"/>
                </a:solidFill>
                <a:effectLst/>
                <a:uFillTx/>
                <a:latin typeface="Open Sans Light"/>
              </a:rPr>
              <a:t>Third text layer (14pt), green bullet</a:t>
            </a:r>
            <a:endParaRPr lang="de-DE" sz="1400" b="0" u="none" strike="noStrike">
              <a:solidFill>
                <a:schemeClr val="dk2"/>
              </a:solidFill>
              <a:effectLst/>
              <a:uFillTx/>
              <a:latin typeface="Open Sans Light"/>
            </a:endParaRPr>
          </a:p>
          <a:p>
            <a:pPr marL="682200" lvl="4" indent="-285840" algn="l" defTabSz="914400">
              <a:lnSpc>
                <a:spcPct val="100000"/>
              </a:lnSpc>
              <a:spcBef>
                <a:spcPts val="300"/>
              </a:spcBef>
              <a:buClr>
                <a:srgbClr val="72787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2"/>
                </a:solidFill>
                <a:effectLst/>
                <a:uFillTx/>
                <a:latin typeface="Open Sans Light"/>
              </a:rPr>
              <a:t>Fourth layer, try to avoid it</a:t>
            </a:r>
            <a:endParaRPr lang="de-DE" sz="1400" b="0" u="none" strike="noStrike">
              <a:solidFill>
                <a:schemeClr val="dk1"/>
              </a:solidFill>
              <a:effectLst/>
              <a:uFillTx/>
              <a:latin typeface="Open Sans Light"/>
            </a:endParaRPr>
          </a:p>
          <a:p>
            <a:pPr marL="893880" lvl="7" indent="-228600" algn="l" defTabSz="914400">
              <a:lnSpc>
                <a:spcPct val="100000"/>
              </a:lnSpc>
              <a:spcBef>
                <a:spcPts val="281"/>
              </a:spcBef>
              <a:buClr>
                <a:srgbClr val="727879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Open Sans Light"/>
              </a:rPr>
              <a:t>Fifth layer (really needed?)</a:t>
            </a:r>
            <a:endParaRPr lang="de-DE" sz="1400" b="0" u="none" strike="noStrike">
              <a:solidFill>
                <a:schemeClr val="dk1"/>
              </a:solidFill>
              <a:effectLst/>
              <a:uFillTx/>
              <a:latin typeface="Open Sans Light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 hasCustomPrompt="1"/>
          </p:nvPr>
        </p:nvSpPr>
        <p:spPr>
          <a:xfrm>
            <a:off x="7725240" y="1484280"/>
            <a:ext cx="3449880" cy="424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l" defTabSz="91440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  <a:defRPr lang="en-US" sz="1600" b="0" u="none" strike="noStrike">
                <a:solidFill>
                  <a:schemeClr val="dk2"/>
                </a:solidFill>
                <a:effectLst/>
                <a:uFillTx/>
                <a:latin typeface="Open Sans Light"/>
              </a:defRPr>
            </a:lvl1pPr>
            <a:lvl2pPr lvl="1" algn="l" defTabSz="914400">
              <a:lnSpc>
                <a:spcPct val="100000"/>
              </a:lnSpc>
              <a:spcBef>
                <a:spcPts val="300"/>
              </a:spcBef>
              <a:buClr>
                <a:srgbClr val="009EE0"/>
              </a:buClr>
              <a:buFont typeface="Arial"/>
              <a:buChar char="•"/>
              <a:tabLst>
                <a:tab pos="0" algn="l"/>
              </a:tabLst>
              <a:defRPr lang="en-US" sz="1600" b="0" u="none" strike="noStrike">
                <a:solidFill>
                  <a:schemeClr val="dk2"/>
                </a:solidFill>
                <a:effectLst/>
                <a:uFillTx/>
                <a:latin typeface="Open Sans Light"/>
              </a:defRPr>
            </a:lvl2pPr>
            <a:lvl3pPr lvl="3" algn="l" defTabSz="914400">
              <a:lnSpc>
                <a:spcPct val="100000"/>
              </a:lnSpc>
              <a:spcBef>
                <a:spcPts val="300"/>
              </a:spcBef>
              <a:buClr>
                <a:srgbClr val="51B02F"/>
              </a:buClr>
              <a:buFont typeface="Arial"/>
              <a:buChar char="•"/>
              <a:tabLst>
                <a:tab pos="0" algn="l"/>
              </a:tabLst>
              <a:defRPr lang="en-US" sz="1400" b="0" u="none" strike="noStrike">
                <a:solidFill>
                  <a:schemeClr val="dk2"/>
                </a:solidFill>
                <a:effectLst/>
                <a:uFillTx/>
                <a:latin typeface="Open Sans Light"/>
              </a:defRPr>
            </a:lvl3pPr>
            <a:lvl4pPr lvl="4" algn="l" defTabSz="914400">
              <a:lnSpc>
                <a:spcPct val="100000"/>
              </a:lnSpc>
              <a:spcBef>
                <a:spcPts val="300"/>
              </a:spcBef>
              <a:buClr>
                <a:srgbClr val="727879"/>
              </a:buClr>
              <a:buFont typeface="Arial"/>
              <a:buChar char="•"/>
              <a:tabLst>
                <a:tab pos="0" algn="l"/>
              </a:tabLst>
              <a:defRPr lang="en-US" sz="1400" b="0" u="none" strike="noStrike">
                <a:solidFill>
                  <a:schemeClr val="dk2"/>
                </a:solidFill>
                <a:effectLst/>
                <a:uFillTx/>
                <a:latin typeface="Open Sans Light"/>
              </a:defRPr>
            </a:lvl4pPr>
            <a:lvl5pPr lvl="7" algn="l" defTabSz="914400">
              <a:lnSpc>
                <a:spcPct val="100000"/>
              </a:lnSpc>
              <a:spcBef>
                <a:spcPts val="281"/>
              </a:spcBef>
              <a:buClr>
                <a:srgbClr val="727879"/>
              </a:buClr>
              <a:buFont typeface="Wingdings" charset="2"/>
              <a:buChar char=""/>
              <a:tabLst>
                <a:tab pos="0" algn="l"/>
              </a:tabLst>
              <a:defRPr lang="en-US" sz="1400" b="0" u="none" strike="noStrike">
                <a:solidFill>
                  <a:schemeClr val="dk1"/>
                </a:solidFill>
                <a:effectLst/>
                <a:uFillTx/>
                <a:latin typeface="Open Sans Light"/>
              </a:defRPr>
            </a:lvl5pPr>
          </a:lstStyle>
          <a:p>
            <a:pPr indent="0" algn="l" defTabSz="91440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2"/>
                </a:solidFill>
                <a:effectLst/>
                <a:uFillTx/>
                <a:latin typeface="Open Sans Light"/>
              </a:rPr>
              <a:t>First text layer without bullets  (16pt)</a:t>
            </a:r>
            <a:endParaRPr lang="de-DE" sz="1600" b="0" u="none" strike="noStrike">
              <a:solidFill>
                <a:schemeClr val="dk2"/>
              </a:solidFill>
              <a:effectLst/>
              <a:uFillTx/>
              <a:latin typeface="Open Sans Light"/>
            </a:endParaRPr>
          </a:p>
          <a:p>
            <a:pPr marL="396000" lvl="1" indent="-324000" algn="l" defTabSz="914400">
              <a:lnSpc>
                <a:spcPct val="100000"/>
              </a:lnSpc>
              <a:spcBef>
                <a:spcPts val="300"/>
              </a:spcBef>
              <a:buClr>
                <a:srgbClr val="009EE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2"/>
                </a:solidFill>
                <a:effectLst/>
                <a:uFillTx/>
                <a:latin typeface="Open Sans Light"/>
              </a:rPr>
              <a:t>Second text layer (16 pt), bluish bullet</a:t>
            </a:r>
            <a:endParaRPr lang="de-DE" sz="1600" b="0" u="none" strike="noStrike">
              <a:solidFill>
                <a:schemeClr val="dk2"/>
              </a:solidFill>
              <a:effectLst/>
              <a:uFillTx/>
              <a:latin typeface="Open Sans Light"/>
            </a:endParaRPr>
          </a:p>
          <a:p>
            <a:pPr marL="465840" lvl="3" indent="-285840" algn="l" defTabSz="914400">
              <a:lnSpc>
                <a:spcPct val="100000"/>
              </a:lnSpc>
              <a:spcBef>
                <a:spcPts val="300"/>
              </a:spcBef>
              <a:buClr>
                <a:srgbClr val="51B02F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2"/>
                </a:solidFill>
                <a:effectLst/>
                <a:uFillTx/>
                <a:latin typeface="Open Sans Light"/>
              </a:rPr>
              <a:t>Third text layer (14pt), green bullet</a:t>
            </a:r>
            <a:endParaRPr lang="de-DE" sz="1400" b="0" u="none" strike="noStrike">
              <a:solidFill>
                <a:schemeClr val="dk2"/>
              </a:solidFill>
              <a:effectLst/>
              <a:uFillTx/>
              <a:latin typeface="Open Sans Light"/>
            </a:endParaRPr>
          </a:p>
          <a:p>
            <a:pPr marL="682200" lvl="4" indent="-285840" algn="l" defTabSz="914400">
              <a:lnSpc>
                <a:spcPct val="100000"/>
              </a:lnSpc>
              <a:spcBef>
                <a:spcPts val="300"/>
              </a:spcBef>
              <a:buClr>
                <a:srgbClr val="72787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2"/>
                </a:solidFill>
                <a:effectLst/>
                <a:uFillTx/>
                <a:latin typeface="Open Sans Light"/>
              </a:rPr>
              <a:t>Fourth layer, try to avoid it</a:t>
            </a:r>
            <a:endParaRPr lang="de-DE" sz="1400" b="0" u="none" strike="noStrike">
              <a:solidFill>
                <a:schemeClr val="dk1"/>
              </a:solidFill>
              <a:effectLst/>
              <a:uFillTx/>
              <a:latin typeface="Open Sans Light"/>
            </a:endParaRPr>
          </a:p>
          <a:p>
            <a:pPr marL="893880" lvl="7" indent="-228600" algn="l" defTabSz="914400">
              <a:lnSpc>
                <a:spcPct val="100000"/>
              </a:lnSpc>
              <a:spcBef>
                <a:spcPts val="281"/>
              </a:spcBef>
              <a:buClr>
                <a:srgbClr val="727879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Open Sans Light"/>
              </a:rPr>
              <a:t>Fifth layer (really needed?)</a:t>
            </a:r>
            <a:endParaRPr lang="de-DE" sz="1400" b="0" u="none" strike="noStrike">
              <a:solidFill>
                <a:schemeClr val="dk1"/>
              </a:solidFill>
              <a:effectLst/>
              <a:uFillTx/>
              <a:latin typeface="Open Sans Light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 hasCustomPrompt="1"/>
          </p:nvPr>
        </p:nvSpPr>
        <p:spPr>
          <a:xfrm>
            <a:off x="4112640" y="1484280"/>
            <a:ext cx="3454200" cy="424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l" defTabSz="91440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  <a:defRPr lang="en-US" sz="1600" b="0" u="none" strike="noStrike">
                <a:solidFill>
                  <a:schemeClr val="dk2"/>
                </a:solidFill>
                <a:effectLst/>
                <a:uFillTx/>
                <a:latin typeface="Open Sans Light"/>
              </a:defRPr>
            </a:lvl1pPr>
            <a:lvl2pPr lvl="1" algn="l" defTabSz="914400">
              <a:lnSpc>
                <a:spcPct val="100000"/>
              </a:lnSpc>
              <a:spcBef>
                <a:spcPts val="300"/>
              </a:spcBef>
              <a:buClr>
                <a:srgbClr val="009EE0"/>
              </a:buClr>
              <a:buFont typeface="Arial"/>
              <a:buChar char="•"/>
              <a:tabLst>
                <a:tab pos="0" algn="l"/>
              </a:tabLst>
              <a:defRPr lang="en-US" sz="1600" b="0" u="none" strike="noStrike">
                <a:solidFill>
                  <a:schemeClr val="dk2"/>
                </a:solidFill>
                <a:effectLst/>
                <a:uFillTx/>
                <a:latin typeface="Open Sans Light"/>
              </a:defRPr>
            </a:lvl2pPr>
            <a:lvl3pPr lvl="3" algn="l" defTabSz="914400">
              <a:lnSpc>
                <a:spcPct val="100000"/>
              </a:lnSpc>
              <a:spcBef>
                <a:spcPts val="300"/>
              </a:spcBef>
              <a:buClr>
                <a:srgbClr val="51B02F"/>
              </a:buClr>
              <a:buFont typeface="Arial"/>
              <a:buChar char="•"/>
              <a:tabLst>
                <a:tab pos="0" algn="l"/>
              </a:tabLst>
              <a:defRPr lang="en-US" sz="1400" b="0" u="none" strike="noStrike">
                <a:solidFill>
                  <a:schemeClr val="dk2"/>
                </a:solidFill>
                <a:effectLst/>
                <a:uFillTx/>
                <a:latin typeface="Open Sans Light"/>
              </a:defRPr>
            </a:lvl3pPr>
            <a:lvl4pPr lvl="4" algn="l" defTabSz="914400">
              <a:lnSpc>
                <a:spcPct val="100000"/>
              </a:lnSpc>
              <a:spcBef>
                <a:spcPts val="300"/>
              </a:spcBef>
              <a:buClr>
                <a:srgbClr val="727879"/>
              </a:buClr>
              <a:buFont typeface="Arial"/>
              <a:buChar char="•"/>
              <a:tabLst>
                <a:tab pos="0" algn="l"/>
              </a:tabLst>
              <a:defRPr lang="en-US" sz="1400" b="0" u="none" strike="noStrike">
                <a:solidFill>
                  <a:schemeClr val="dk2"/>
                </a:solidFill>
                <a:effectLst/>
                <a:uFillTx/>
                <a:latin typeface="Open Sans Light"/>
              </a:defRPr>
            </a:lvl4pPr>
            <a:lvl5pPr lvl="7" algn="l" defTabSz="914400">
              <a:lnSpc>
                <a:spcPct val="100000"/>
              </a:lnSpc>
              <a:spcBef>
                <a:spcPts val="281"/>
              </a:spcBef>
              <a:buClr>
                <a:srgbClr val="727879"/>
              </a:buClr>
              <a:buFont typeface="Wingdings" charset="2"/>
              <a:buChar char=""/>
              <a:tabLst>
                <a:tab pos="0" algn="l"/>
              </a:tabLst>
              <a:defRPr lang="en-US" sz="1400" b="0" u="none" strike="noStrike">
                <a:solidFill>
                  <a:schemeClr val="dk1"/>
                </a:solidFill>
                <a:effectLst/>
                <a:uFillTx/>
                <a:latin typeface="Open Sans Light"/>
              </a:defRPr>
            </a:lvl5pPr>
          </a:lstStyle>
          <a:p>
            <a:pPr indent="0" algn="l" defTabSz="91440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2"/>
                </a:solidFill>
                <a:effectLst/>
                <a:uFillTx/>
                <a:latin typeface="Open Sans Light"/>
              </a:rPr>
              <a:t>First text layer without bullets  (16pt)</a:t>
            </a:r>
            <a:endParaRPr lang="de-DE" sz="1600" b="0" u="none" strike="noStrike">
              <a:solidFill>
                <a:schemeClr val="dk2"/>
              </a:solidFill>
              <a:effectLst/>
              <a:uFillTx/>
              <a:latin typeface="Open Sans Light"/>
            </a:endParaRPr>
          </a:p>
          <a:p>
            <a:pPr marL="396000" lvl="1" indent="-324000" algn="l" defTabSz="914400">
              <a:lnSpc>
                <a:spcPct val="100000"/>
              </a:lnSpc>
              <a:spcBef>
                <a:spcPts val="300"/>
              </a:spcBef>
              <a:buClr>
                <a:srgbClr val="009EE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2"/>
                </a:solidFill>
                <a:effectLst/>
                <a:uFillTx/>
                <a:latin typeface="Open Sans Light"/>
              </a:rPr>
              <a:t>Second text layer (16 pt), bluish bullet</a:t>
            </a:r>
            <a:endParaRPr lang="de-DE" sz="1600" b="0" u="none" strike="noStrike">
              <a:solidFill>
                <a:schemeClr val="dk2"/>
              </a:solidFill>
              <a:effectLst/>
              <a:uFillTx/>
              <a:latin typeface="Open Sans Light"/>
            </a:endParaRPr>
          </a:p>
          <a:p>
            <a:pPr marL="465840" lvl="3" indent="-285840" algn="l" defTabSz="914400">
              <a:lnSpc>
                <a:spcPct val="100000"/>
              </a:lnSpc>
              <a:spcBef>
                <a:spcPts val="300"/>
              </a:spcBef>
              <a:buClr>
                <a:srgbClr val="51B02F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2"/>
                </a:solidFill>
                <a:effectLst/>
                <a:uFillTx/>
                <a:latin typeface="Open Sans Light"/>
              </a:rPr>
              <a:t>Third text layer (14pt), green bullet</a:t>
            </a:r>
            <a:endParaRPr lang="de-DE" sz="1400" b="0" u="none" strike="noStrike">
              <a:solidFill>
                <a:schemeClr val="dk2"/>
              </a:solidFill>
              <a:effectLst/>
              <a:uFillTx/>
              <a:latin typeface="Open Sans Light"/>
            </a:endParaRPr>
          </a:p>
          <a:p>
            <a:pPr marL="682200" lvl="4" indent="-285840" algn="l" defTabSz="914400">
              <a:lnSpc>
                <a:spcPct val="100000"/>
              </a:lnSpc>
              <a:spcBef>
                <a:spcPts val="300"/>
              </a:spcBef>
              <a:buClr>
                <a:srgbClr val="72787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2"/>
                </a:solidFill>
                <a:effectLst/>
                <a:uFillTx/>
                <a:latin typeface="Open Sans Light"/>
              </a:rPr>
              <a:t>Fourth layer, try to avoid it</a:t>
            </a:r>
            <a:endParaRPr lang="de-DE" sz="1400" b="0" u="none" strike="noStrike">
              <a:solidFill>
                <a:schemeClr val="dk1"/>
              </a:solidFill>
              <a:effectLst/>
              <a:uFillTx/>
              <a:latin typeface="Open Sans Light"/>
            </a:endParaRPr>
          </a:p>
          <a:p>
            <a:pPr marL="893880" lvl="7" indent="-228600" algn="l" defTabSz="914400">
              <a:lnSpc>
                <a:spcPct val="100000"/>
              </a:lnSpc>
              <a:spcBef>
                <a:spcPts val="281"/>
              </a:spcBef>
              <a:buClr>
                <a:srgbClr val="727879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Open Sans Light"/>
              </a:rPr>
              <a:t>Fifth layer (really needed?)</a:t>
            </a:r>
            <a:endParaRPr lang="de-DE" sz="1400" b="0" u="none" strike="noStrike">
              <a:solidFill>
                <a:schemeClr val="dk1"/>
              </a:solidFill>
              <a:effectLst/>
              <a:uFillTx/>
              <a:latin typeface="Open Sans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gif"/><Relationship Id="rId7" Type="http://schemas.openxmlformats.org/officeDocument/2006/relationships/image" Target="../media/image5.png"/><Relationship Id="rId2" Type="http://schemas.openxmlformats.org/officeDocument/2006/relationships/hyperlink" Target="https://creativecommons.org/licenses/by/4.0/deed.e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tif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gpt.com/" TargetMode="External"/><Relationship Id="rId7" Type="http://schemas.openxmlformats.org/officeDocument/2006/relationships/hyperlink" Target="https://huggingface.co/chat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hyperlink" Target="https://claude.ai/" TargetMode="Externa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helmholtz-blablador.fz-juelich.de/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6.sv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feld 1"/>
          <p:cNvSpPr/>
          <p:nvPr/>
        </p:nvSpPr>
        <p:spPr>
          <a:xfrm>
            <a:off x="3453120" y="1225800"/>
            <a:ext cx="184320" cy="36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Open Sans Light"/>
            </a:endParaRPr>
          </a:p>
        </p:txBody>
      </p:sp>
      <p:sp>
        <p:nvSpPr>
          <p:cNvPr id="120" name="Textplatzhalter 2"/>
          <p:cNvSpPr/>
          <p:nvPr/>
        </p:nvSpPr>
        <p:spPr>
          <a:xfrm>
            <a:off x="694440" y="2570760"/>
            <a:ext cx="10525320" cy="3474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en-US" sz="2400" b="1" u="none" strike="noStrike" dirty="0">
                <a:solidFill>
                  <a:srgbClr val="1E458E"/>
                </a:solidFill>
                <a:effectLst/>
                <a:uFillTx/>
                <a:latin typeface="Open Sans Light"/>
                <a:ea typeface="Open Sans ExtraBold"/>
              </a:rPr>
              <a:t>TRAINING:	Data Science and AI for Medicine Training School 2026</a:t>
            </a:r>
            <a:br>
              <a:rPr sz="2400" dirty="0"/>
            </a:br>
            <a:r>
              <a:rPr lang="en-US" sz="2400" b="1" u="none" strike="noStrike" dirty="0">
                <a:solidFill>
                  <a:srgbClr val="1E458E"/>
                </a:solidFill>
                <a:effectLst/>
                <a:uFillTx/>
                <a:latin typeface="Open Sans Light"/>
                <a:ea typeface="Open Sans ExtraBold"/>
              </a:rPr>
              <a:t>               	Day 1: Python and Tools – AI Assistants in JupyterLab</a:t>
            </a:r>
            <a:endParaRPr lang="en-US" sz="2400" b="0" u="none" strike="noStrike" dirty="0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endParaRPr lang="en-US" sz="2400" b="0" u="none" strike="noStrike" dirty="0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en-US" sz="2000" b="1" u="none" strike="noStrike" dirty="0">
                <a:solidFill>
                  <a:srgbClr val="1E458E"/>
                </a:solidFill>
                <a:effectLst/>
                <a:uFillTx/>
                <a:latin typeface="Open Sans Light"/>
                <a:ea typeface="Open Sans ExtraBold"/>
              </a:rPr>
              <a:t>SPEAKER: 	Matthias </a:t>
            </a:r>
            <a:r>
              <a:rPr lang="en-US" sz="2000" b="1" u="none" strike="noStrike" dirty="0" err="1">
                <a:solidFill>
                  <a:srgbClr val="1E458E"/>
                </a:solidFill>
                <a:effectLst/>
                <a:uFillTx/>
                <a:latin typeface="Open Sans Light"/>
                <a:ea typeface="Open Sans ExtraBold"/>
              </a:rPr>
              <a:t>Täschner</a:t>
            </a: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endParaRPr lang="en-US" sz="1100" b="0" u="none" strike="noStrike" dirty="0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endParaRPr lang="en-US" sz="1100" b="0" u="none" strike="noStrike" dirty="0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br>
              <a:rPr sz="1100" dirty="0"/>
            </a:br>
            <a:r>
              <a:rPr lang="en-US" sz="1100" b="0" u="none" strike="noStrike" dirty="0">
                <a:solidFill>
                  <a:srgbClr val="064569"/>
                </a:solidFill>
                <a:effectLst/>
                <a:uFillTx/>
                <a:latin typeface="Open Sans Light"/>
                <a:ea typeface="Open Sans ExtraBold"/>
              </a:rPr>
              <a:t>Using materials from Robert Haase (DSC </a:t>
            </a:r>
            <a:r>
              <a:rPr lang="en-US" sz="1100" b="0" u="none" strike="noStrike" dirty="0" err="1">
                <a:solidFill>
                  <a:srgbClr val="064569"/>
                </a:solidFill>
                <a:effectLst/>
                <a:uFillTx/>
                <a:latin typeface="Open Sans Light"/>
                <a:ea typeface="Open Sans ExtraBold"/>
              </a:rPr>
              <a:t>ScaDS.AI</a:t>
            </a:r>
            <a:r>
              <a:rPr lang="en-US" sz="1100" b="0" u="none" strike="noStrike" dirty="0">
                <a:solidFill>
                  <a:srgbClr val="064569"/>
                </a:solidFill>
                <a:effectLst/>
                <a:uFillTx/>
                <a:latin typeface="Open Sans Light"/>
                <a:ea typeface="Open Sans ExtraBold"/>
              </a:rPr>
              <a:t> / Leipzig University)</a:t>
            </a:r>
            <a:endParaRPr lang="en-US" sz="1100" b="0" u="none" strike="noStrike" dirty="0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en-US" sz="1100" b="0" u="none" strike="noStrike" dirty="0">
                <a:solidFill>
                  <a:srgbClr val="064569"/>
                </a:solidFill>
                <a:effectLst/>
                <a:uFillTx/>
                <a:latin typeface="Open Sans Light"/>
                <a:ea typeface="Open Sans ExtraBold"/>
              </a:rPr>
              <a:t>These slides may be reused under the terms of the </a:t>
            </a:r>
            <a:r>
              <a:rPr lang="en-US" sz="1100" b="0" u="sng" strike="noStrike" dirty="0">
                <a:solidFill>
                  <a:srgbClr val="009EE0"/>
                </a:solidFill>
                <a:effectLst/>
                <a:uFillTx/>
                <a:latin typeface="Open Sans Light"/>
                <a:ea typeface="Open Sans ExtraBold"/>
                <a:hlinkClick r:id="rId2"/>
              </a:rPr>
              <a:t>CC-BY 4.0</a:t>
            </a:r>
            <a:r>
              <a:rPr lang="en-US" sz="1100" b="0" u="none" strike="noStrike" dirty="0">
                <a:solidFill>
                  <a:srgbClr val="064569"/>
                </a:solidFill>
                <a:effectLst/>
                <a:uFillTx/>
                <a:latin typeface="Open Sans Light"/>
                <a:ea typeface="Open Sans ExtraBold"/>
              </a:rPr>
              <a:t> license, unless otherwise specified.</a:t>
            </a:r>
            <a:endParaRPr lang="en-US" sz="1100" b="0" u="none" strike="noStrike" dirty="0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grpSp>
        <p:nvGrpSpPr>
          <p:cNvPr id="121" name="Group 3"/>
          <p:cNvGrpSpPr/>
          <p:nvPr/>
        </p:nvGrpSpPr>
        <p:grpSpPr>
          <a:xfrm>
            <a:off x="8674920" y="5143680"/>
            <a:ext cx="3338280" cy="905760"/>
            <a:chOff x="8674920" y="5143680"/>
            <a:chExt cx="3338280" cy="905760"/>
          </a:xfrm>
        </p:grpSpPr>
        <p:pic>
          <p:nvPicPr>
            <p:cNvPr id="122" name="Grafik 5"/>
            <p:cNvPicPr/>
            <p:nvPr/>
          </p:nvPicPr>
          <p:blipFill>
            <a:blip r:embed="rId3"/>
            <a:stretch/>
          </p:blipFill>
          <p:spPr>
            <a:xfrm>
              <a:off x="8674920" y="5143680"/>
              <a:ext cx="603720" cy="9057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23" name="Grafik 10"/>
            <p:cNvPicPr/>
            <p:nvPr/>
          </p:nvPicPr>
          <p:blipFill>
            <a:blip r:embed="rId4"/>
            <a:stretch/>
          </p:blipFill>
          <p:spPr>
            <a:xfrm>
              <a:off x="9279000" y="5244480"/>
              <a:ext cx="2734200" cy="70452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124" name="Group 4"/>
          <p:cNvGrpSpPr/>
          <p:nvPr/>
        </p:nvGrpSpPr>
        <p:grpSpPr>
          <a:xfrm>
            <a:off x="10053000" y="4031280"/>
            <a:ext cx="1959840" cy="1072440"/>
            <a:chOff x="10053000" y="4031280"/>
            <a:chExt cx="1959840" cy="1072440"/>
          </a:xfrm>
        </p:grpSpPr>
        <p:pic>
          <p:nvPicPr>
            <p:cNvPr id="125" name="Grafik 7"/>
            <p:cNvPicPr/>
            <p:nvPr/>
          </p:nvPicPr>
          <p:blipFill>
            <a:blip r:embed="rId5"/>
            <a:srcRect b="76098"/>
            <a:stretch/>
          </p:blipFill>
          <p:spPr>
            <a:xfrm>
              <a:off x="10125360" y="4031280"/>
              <a:ext cx="1815480" cy="3070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26" name="Picture 7" descr="A black text on a white background&#10;&#10;AI-generated content may be incorrect."/>
            <p:cNvPicPr/>
            <p:nvPr/>
          </p:nvPicPr>
          <p:blipFill>
            <a:blip r:embed="rId6"/>
            <a:stretch/>
          </p:blipFill>
          <p:spPr>
            <a:xfrm>
              <a:off x="10053000" y="4338720"/>
              <a:ext cx="1959840" cy="765000"/>
            </a:xfrm>
            <a:prstGeom prst="rect">
              <a:avLst/>
            </a:prstGeom>
            <a:noFill/>
            <a:ln w="0">
              <a:noFill/>
            </a:ln>
          </p:spPr>
        </p:pic>
      </p:grpSp>
      <p:pic>
        <p:nvPicPr>
          <p:cNvPr id="127" name="Picture 10" descr="A black background with blue text&#10;&#10;AI-generated content may be incorrect."/>
          <p:cNvPicPr/>
          <p:nvPr/>
        </p:nvPicPr>
        <p:blipFill>
          <a:blip r:embed="rId7"/>
          <a:stretch/>
        </p:blipFill>
        <p:spPr>
          <a:xfrm>
            <a:off x="3638160" y="502200"/>
            <a:ext cx="4818960" cy="1447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8" name="Picture 14" descr="A black background with blue and green text&#10;&#10;AI-generated content may be incorrect."/>
          <p:cNvPicPr/>
          <p:nvPr/>
        </p:nvPicPr>
        <p:blipFill>
          <a:blip r:embed="rId8"/>
          <a:stretch/>
        </p:blipFill>
        <p:spPr>
          <a:xfrm>
            <a:off x="181440" y="178560"/>
            <a:ext cx="3736800" cy="20293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891360" y="371880"/>
            <a:ext cx="10267560" cy="81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algn="l" defTabSz="914400">
              <a:lnSpc>
                <a:spcPct val="100000"/>
              </a:lnSpc>
              <a:buNone/>
            </a:pPr>
            <a:r>
              <a:rPr lang="en-US" sz="2400" b="1" u="none" strike="noStrike" noProof="0" dirty="0">
                <a:solidFill>
                  <a:schemeClr val="dk2"/>
                </a:solidFill>
                <a:effectLst/>
                <a:uFillTx/>
                <a:latin typeface="Open Sans ExtraBold"/>
              </a:rPr>
              <a:t>LLM Services and Their Use </a:t>
            </a:r>
            <a:br>
              <a:rPr lang="en-US" sz="2400" b="1" u="none" strike="noStrike" noProof="0" dirty="0">
                <a:solidFill>
                  <a:schemeClr val="dk2"/>
                </a:solidFill>
                <a:effectLst/>
                <a:uFillTx/>
                <a:latin typeface="Open Sans ExtraBold"/>
              </a:rPr>
            </a:br>
            <a:r>
              <a:rPr lang="en-US" sz="2400" b="1" u="none" strike="noStrike" noProof="0" dirty="0">
                <a:solidFill>
                  <a:schemeClr val="dk2"/>
                </a:solidFill>
                <a:effectLst/>
                <a:uFillTx/>
                <a:latin typeface="Open Sans ExtraBold"/>
              </a:rPr>
              <a:t>What is an LLM?</a:t>
            </a: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875520" y="1334160"/>
            <a:ext cx="10644480" cy="4721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85840" indent="-285840" algn="l" defTabSz="914400">
              <a:lnSpc>
                <a:spcPct val="100000"/>
              </a:lnSpc>
              <a:spcBef>
                <a:spcPts val="1199"/>
              </a:spcBef>
              <a:buClr>
                <a:srgbClr val="00305E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u="none" strike="noStrike" noProof="1">
                <a:solidFill>
                  <a:schemeClr val="dk2"/>
                </a:solidFill>
                <a:effectLst/>
                <a:uFillTx/>
                <a:latin typeface="Open Sans Light"/>
              </a:rPr>
              <a:t>Advanced AI models (neural networks/deep learning), </a:t>
            </a:r>
            <a:br>
              <a:rPr lang="en-US" sz="2000" b="0" u="none" strike="noStrike" noProof="1">
                <a:solidFill>
                  <a:schemeClr val="dk2"/>
                </a:solidFill>
                <a:effectLst/>
                <a:uFillTx/>
                <a:latin typeface="Open Sans Light"/>
              </a:rPr>
            </a:br>
            <a:r>
              <a:rPr lang="en-US" sz="2000" b="0" u="none" strike="noStrike" noProof="1">
                <a:solidFill>
                  <a:schemeClr val="dk2"/>
                </a:solidFill>
                <a:effectLst/>
                <a:uFillTx/>
                <a:latin typeface="Open Sans Light"/>
              </a:rPr>
              <a:t>which are trained on large amounts of text</a:t>
            </a:r>
          </a:p>
          <a:p>
            <a:pPr marL="285840" indent="-285840" algn="l" defTabSz="914400">
              <a:lnSpc>
                <a:spcPct val="100000"/>
              </a:lnSpc>
              <a:spcBef>
                <a:spcPts val="1199"/>
              </a:spcBef>
              <a:buClr>
                <a:srgbClr val="00305E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u="none" strike="noStrike" noProof="1">
                <a:solidFill>
                  <a:schemeClr val="dk2"/>
                </a:solidFill>
                <a:effectLst/>
                <a:uFillTx/>
                <a:latin typeface="Open Sans Light"/>
              </a:rPr>
              <a:t>Designed to “understand” and generate human language</a:t>
            </a:r>
          </a:p>
          <a:p>
            <a:pPr marL="285840" indent="-285840" algn="l" defTabSz="914400">
              <a:lnSpc>
                <a:spcPct val="100000"/>
              </a:lnSpc>
              <a:spcBef>
                <a:spcPts val="1199"/>
              </a:spcBef>
              <a:buClr>
                <a:srgbClr val="00305E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u="none" strike="noStrike" noProof="1">
                <a:solidFill>
                  <a:schemeClr val="dk2"/>
                </a:solidFill>
                <a:effectLst/>
                <a:uFillTx/>
                <a:latin typeface="Open Sans Light"/>
              </a:rPr>
              <a:t>Capable of incorporating context and interacting with users</a:t>
            </a:r>
          </a:p>
          <a:p>
            <a:pPr marL="285840" indent="-285840" algn="l" defTabSz="914400">
              <a:lnSpc>
                <a:spcPct val="100000"/>
              </a:lnSpc>
              <a:spcBef>
                <a:spcPts val="1199"/>
              </a:spcBef>
              <a:buClr>
                <a:srgbClr val="00305E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u="none" strike="noStrike" noProof="1">
                <a:solidFill>
                  <a:schemeClr val="dk2"/>
                </a:solidFill>
                <a:effectLst/>
                <a:uFillTx/>
                <a:latin typeface="Open Sans Light"/>
              </a:rPr>
              <a:t>Can perform a variety of tasks depending on their specialization:</a:t>
            </a:r>
          </a:p>
          <a:p>
            <a:pPr marL="681840" lvl="1" indent="-285840" algn="l" defTabSz="914400">
              <a:lnSpc>
                <a:spcPct val="100000"/>
              </a:lnSpc>
              <a:spcBef>
                <a:spcPts val="601"/>
              </a:spcBef>
              <a:spcAft>
                <a:spcPts val="300"/>
              </a:spcAft>
              <a:buClr>
                <a:srgbClr val="009EE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u="none" strike="noStrike" noProof="1">
                <a:solidFill>
                  <a:schemeClr val="dk2"/>
                </a:solidFill>
                <a:effectLst/>
                <a:uFillTx/>
                <a:latin typeface="Open Sans Light"/>
              </a:rPr>
              <a:t>Answering questions</a:t>
            </a:r>
          </a:p>
          <a:p>
            <a:pPr marL="681840" lvl="1" indent="-285840" algn="l" defTabSz="914400">
              <a:lnSpc>
                <a:spcPct val="100000"/>
              </a:lnSpc>
              <a:spcBef>
                <a:spcPts val="601"/>
              </a:spcBef>
              <a:spcAft>
                <a:spcPts val="300"/>
              </a:spcAft>
              <a:buClr>
                <a:srgbClr val="009EE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u="none" strike="noStrike" noProof="1">
                <a:solidFill>
                  <a:schemeClr val="dk2"/>
                </a:solidFill>
                <a:effectLst/>
                <a:uFillTx/>
                <a:latin typeface="Open Sans Light"/>
              </a:rPr>
              <a:t>Summarizing texts</a:t>
            </a:r>
          </a:p>
          <a:p>
            <a:pPr marL="681840" lvl="1" indent="-285840" algn="l" defTabSz="914400">
              <a:lnSpc>
                <a:spcPct val="100000"/>
              </a:lnSpc>
              <a:spcBef>
                <a:spcPts val="601"/>
              </a:spcBef>
              <a:spcAft>
                <a:spcPts val="300"/>
              </a:spcAft>
              <a:buClr>
                <a:srgbClr val="009EE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u="none" strike="noStrike" noProof="1">
                <a:solidFill>
                  <a:schemeClr val="dk2"/>
                </a:solidFill>
                <a:effectLst/>
                <a:uFillTx/>
                <a:latin typeface="Open Sans Light"/>
              </a:rPr>
              <a:t>Translating</a:t>
            </a:r>
          </a:p>
          <a:p>
            <a:pPr marL="681840" lvl="1" indent="-285840" algn="l" defTabSz="914400">
              <a:lnSpc>
                <a:spcPct val="100000"/>
              </a:lnSpc>
              <a:spcBef>
                <a:spcPts val="601"/>
              </a:spcBef>
              <a:spcAft>
                <a:spcPts val="300"/>
              </a:spcAft>
              <a:buClr>
                <a:srgbClr val="009EE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u="none" strike="noStrike" noProof="1">
                <a:solidFill>
                  <a:schemeClr val="dk2"/>
                </a:solidFill>
                <a:effectLst/>
                <a:uFillTx/>
                <a:latin typeface="Open Sans Light"/>
              </a:rPr>
              <a:t>Generating code</a:t>
            </a:r>
          </a:p>
          <a:p>
            <a:pPr marL="681840" lvl="1" indent="-285840" algn="l" defTabSz="914400">
              <a:lnSpc>
                <a:spcPct val="100000"/>
              </a:lnSpc>
              <a:spcBef>
                <a:spcPts val="601"/>
              </a:spcBef>
              <a:spcAft>
                <a:spcPts val="300"/>
              </a:spcAft>
              <a:buClr>
                <a:srgbClr val="009EE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u="none" strike="noStrike" noProof="1">
                <a:solidFill>
                  <a:schemeClr val="dk2"/>
                </a:solidFill>
                <a:effectLst/>
                <a:uFillTx/>
                <a:latin typeface="Open Sans Light"/>
              </a:rPr>
              <a:t>Other functions, e.g., web search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92D58-15A6-98DD-43EE-8E2D1140D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>
            <a:extLst>
              <a:ext uri="{FF2B5EF4-FFF2-40B4-BE49-F238E27FC236}">
                <a16:creationId xmlns:a16="http://schemas.microsoft.com/office/drawing/2014/main" id="{AD79A205-D75E-DA13-6894-0906D02E5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360" y="371880"/>
            <a:ext cx="10267560" cy="81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algn="l" defTabSz="914400">
              <a:lnSpc>
                <a:spcPct val="100000"/>
              </a:lnSpc>
              <a:buNone/>
            </a:pPr>
            <a:r>
              <a:rPr lang="en-US" sz="2400" b="1" u="none" strike="noStrike" noProof="0" dirty="0">
                <a:solidFill>
                  <a:schemeClr val="dk2"/>
                </a:solidFill>
                <a:effectLst/>
                <a:uFillTx/>
                <a:latin typeface="Open Sans ExtraBold"/>
              </a:rPr>
              <a:t>LLM Services and Their Use </a:t>
            </a:r>
            <a:br>
              <a:rPr lang="en-US" sz="2400" b="1" u="none" strike="noStrike" noProof="0" dirty="0">
                <a:solidFill>
                  <a:schemeClr val="dk2"/>
                </a:solidFill>
                <a:effectLst/>
                <a:uFillTx/>
                <a:latin typeface="Open Sans ExtraBold"/>
              </a:rPr>
            </a:br>
            <a:r>
              <a:rPr lang="en-US" sz="2400" b="1" u="none" strike="noStrike" noProof="0" dirty="0">
                <a:solidFill>
                  <a:schemeClr val="dk2"/>
                </a:solidFill>
                <a:effectLst/>
                <a:uFillTx/>
                <a:latin typeface="Open Sans ExtraBold"/>
              </a:rPr>
              <a:t>What is an LLM?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2F91C3-219A-6F98-386B-24245C08A311}"/>
              </a:ext>
            </a:extLst>
          </p:cNvPr>
          <p:cNvGrpSpPr/>
          <p:nvPr/>
        </p:nvGrpSpPr>
        <p:grpSpPr>
          <a:xfrm>
            <a:off x="249966" y="1316894"/>
            <a:ext cx="3857063" cy="4704660"/>
            <a:chOff x="249966" y="1316894"/>
            <a:chExt cx="3857063" cy="4704660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4DFE79EB-2F9F-15C4-C125-724270988666}"/>
                </a:ext>
              </a:extLst>
            </p:cNvPr>
            <p:cNvSpPr txBox="1">
              <a:spLocks/>
            </p:cNvSpPr>
            <p:nvPr/>
          </p:nvSpPr>
          <p:spPr>
            <a:xfrm>
              <a:off x="249966" y="1316894"/>
              <a:ext cx="3857063" cy="38584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1200"/>
                </a:spcBef>
                <a:buFont typeface="Arial" panose="020B0604020202020204" pitchFamily="34" charset="0"/>
                <a:buNone/>
                <a:defRPr sz="2400" kern="1200" baseline="0">
                  <a:solidFill>
                    <a:schemeClr val="tx2"/>
                  </a:solidFill>
                  <a:latin typeface="Open Sans Light" panose="020B0606030504020204" pitchFamily="34" charset="0"/>
                  <a:ea typeface="+mn-ea"/>
                  <a:cs typeface="+mn-cs"/>
                </a:defRPr>
              </a:lvl1pPr>
              <a:lvl2pPr marL="396000" indent="-324000" algn="l" defTabSz="9144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Open Sans Light" panose="020B0606030504020204" pitchFamily="34" charset="0"/>
                  <a:ea typeface="+mn-ea"/>
                  <a:cs typeface="+mn-cs"/>
                </a:defRPr>
              </a:lvl2pPr>
              <a:lvl3pPr marL="285750" indent="-285750" algn="l" defTabSz="914400" rtl="0" eaLnBrk="1" latinLnBrk="0" hangingPunct="1">
                <a:spcBef>
                  <a:spcPts val="12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Open Sans Light" panose="020B0606030504020204" pitchFamily="34" charset="0"/>
                  <a:ea typeface="+mn-ea"/>
                  <a:cs typeface="+mn-cs"/>
                </a:defRPr>
              </a:lvl3pPr>
              <a:lvl4pPr marL="465750" indent="-285750" algn="l" defTabSz="914400" rtl="0" eaLnBrk="1" latinLnBrk="0" hangingPunct="1">
                <a:spcBef>
                  <a:spcPts val="300"/>
                </a:spcBef>
                <a:buClr>
                  <a:srgbClr val="51B02F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2"/>
                  </a:solidFill>
                  <a:latin typeface="Open Sans Light" panose="020B0606030504020204" pitchFamily="34" charset="0"/>
                  <a:ea typeface="+mn-ea"/>
                  <a:cs typeface="+mn-cs"/>
                </a:defRPr>
              </a:lvl4pPr>
              <a:lvl5pPr marL="682362" indent="-285750" algn="l" defTabSz="914400" rtl="0" eaLnBrk="1" latinLnBrk="0" hangingPunct="1">
                <a:spcBef>
                  <a:spcPts val="3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Open Sans Light" panose="020B0606030504020204" pitchFamily="34" charset="0"/>
                  <a:ea typeface="+mn-ea"/>
                  <a:cs typeface="+mn-cs"/>
                </a:defRPr>
              </a:lvl5pPr>
              <a:lvl6pPr marL="358775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FF0000"/>
                  </a:solidFill>
                  <a:latin typeface="+mn-lt"/>
                  <a:ea typeface="+mn-ea"/>
                  <a:cs typeface="+mn-cs"/>
                </a:defRPr>
              </a:lvl6pPr>
              <a:lvl7pPr marL="358775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3200" kern="1200">
                  <a:solidFill>
                    <a:srgbClr val="FF0000"/>
                  </a:solidFill>
                  <a:latin typeface="+mn-lt"/>
                  <a:ea typeface="+mn-ea"/>
                  <a:cs typeface="+mn-cs"/>
                </a:defRPr>
              </a:lvl7pPr>
              <a:lvl8pPr marL="893763" indent="-228600" algn="l" defTabSz="914400" rtl="0" eaLnBrk="1" latinLnBrk="0" hangingPunct="1">
                <a:spcBef>
                  <a:spcPct val="20000"/>
                </a:spcBef>
                <a:buClr>
                  <a:schemeClr val="bg2"/>
                </a:buClr>
                <a:buSzPct val="100000"/>
                <a:buFont typeface="Wingdings" panose="05000000000000000000" pitchFamily="2" charset="2"/>
                <a:buChar char="§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dirty="0" err="1"/>
                <a:t>ChatGPT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DA2CEE0-ED6A-DB85-0F97-960FD6DE4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9966" y="1836769"/>
              <a:ext cx="3857063" cy="372609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A4A8DB-46A4-3626-8D80-C50EBA854366}"/>
                </a:ext>
              </a:extLst>
            </p:cNvPr>
            <p:cNvSpPr txBox="1"/>
            <p:nvPr/>
          </p:nvSpPr>
          <p:spPr>
            <a:xfrm>
              <a:off x="1046066" y="5683000"/>
              <a:ext cx="226486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hlinkClick r:id="rId3"/>
                </a:rPr>
                <a:t>https://chatgpt.com/</a:t>
              </a:r>
              <a:r>
                <a:rPr lang="en-US" sz="1600" dirty="0"/>
                <a:t> 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C9F8D69-E7B0-DD83-7B75-ED82D33C619B}"/>
              </a:ext>
            </a:extLst>
          </p:cNvPr>
          <p:cNvGrpSpPr/>
          <p:nvPr/>
        </p:nvGrpSpPr>
        <p:grpSpPr>
          <a:xfrm>
            <a:off x="4214231" y="1316894"/>
            <a:ext cx="3857063" cy="4704660"/>
            <a:chOff x="4214231" y="1316894"/>
            <a:chExt cx="3857063" cy="470466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BD463EB-7ADE-5EB1-A5E5-6025A68C9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4231" y="1836769"/>
              <a:ext cx="3857063" cy="3726093"/>
            </a:xfrm>
            <a:prstGeom prst="rect">
              <a:avLst/>
            </a:prstGeom>
          </p:spPr>
        </p:pic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1BC3F3A4-C7D5-B9BE-92CC-E5CA400F5595}"/>
                </a:ext>
              </a:extLst>
            </p:cNvPr>
            <p:cNvSpPr txBox="1">
              <a:spLocks/>
            </p:cNvSpPr>
            <p:nvPr/>
          </p:nvSpPr>
          <p:spPr>
            <a:xfrm>
              <a:off x="4214231" y="1316894"/>
              <a:ext cx="3857063" cy="38584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1200"/>
                </a:spcBef>
                <a:buFont typeface="Arial" panose="020B0604020202020204" pitchFamily="34" charset="0"/>
                <a:buNone/>
                <a:defRPr sz="2400" kern="1200" baseline="0">
                  <a:solidFill>
                    <a:schemeClr val="tx2"/>
                  </a:solidFill>
                  <a:latin typeface="Open Sans Light" panose="020B0606030504020204" pitchFamily="34" charset="0"/>
                  <a:ea typeface="+mn-ea"/>
                  <a:cs typeface="+mn-cs"/>
                </a:defRPr>
              </a:lvl1pPr>
              <a:lvl2pPr marL="396000" indent="-324000" algn="l" defTabSz="9144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Open Sans Light" panose="020B0606030504020204" pitchFamily="34" charset="0"/>
                  <a:ea typeface="+mn-ea"/>
                  <a:cs typeface="+mn-cs"/>
                </a:defRPr>
              </a:lvl2pPr>
              <a:lvl3pPr marL="285750" indent="-285750" algn="l" defTabSz="914400" rtl="0" eaLnBrk="1" latinLnBrk="0" hangingPunct="1">
                <a:spcBef>
                  <a:spcPts val="12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Open Sans Light" panose="020B0606030504020204" pitchFamily="34" charset="0"/>
                  <a:ea typeface="+mn-ea"/>
                  <a:cs typeface="+mn-cs"/>
                </a:defRPr>
              </a:lvl3pPr>
              <a:lvl4pPr marL="465750" indent="-285750" algn="l" defTabSz="914400" rtl="0" eaLnBrk="1" latinLnBrk="0" hangingPunct="1">
                <a:spcBef>
                  <a:spcPts val="300"/>
                </a:spcBef>
                <a:buClr>
                  <a:srgbClr val="51B02F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2"/>
                  </a:solidFill>
                  <a:latin typeface="Open Sans Light" panose="020B0606030504020204" pitchFamily="34" charset="0"/>
                  <a:ea typeface="+mn-ea"/>
                  <a:cs typeface="+mn-cs"/>
                </a:defRPr>
              </a:lvl4pPr>
              <a:lvl5pPr marL="682362" indent="-285750" algn="l" defTabSz="914400" rtl="0" eaLnBrk="1" latinLnBrk="0" hangingPunct="1">
                <a:spcBef>
                  <a:spcPts val="3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Open Sans Light" panose="020B0606030504020204" pitchFamily="34" charset="0"/>
                  <a:ea typeface="+mn-ea"/>
                  <a:cs typeface="+mn-cs"/>
                </a:defRPr>
              </a:lvl5pPr>
              <a:lvl6pPr marL="358775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FF0000"/>
                  </a:solidFill>
                  <a:latin typeface="+mn-lt"/>
                  <a:ea typeface="+mn-ea"/>
                  <a:cs typeface="+mn-cs"/>
                </a:defRPr>
              </a:lvl6pPr>
              <a:lvl7pPr marL="358775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3200" kern="1200">
                  <a:solidFill>
                    <a:srgbClr val="FF0000"/>
                  </a:solidFill>
                  <a:latin typeface="+mn-lt"/>
                  <a:ea typeface="+mn-ea"/>
                  <a:cs typeface="+mn-cs"/>
                </a:defRPr>
              </a:lvl7pPr>
              <a:lvl8pPr marL="893763" indent="-228600" algn="l" defTabSz="914400" rtl="0" eaLnBrk="1" latinLnBrk="0" hangingPunct="1">
                <a:spcBef>
                  <a:spcPct val="20000"/>
                </a:spcBef>
                <a:buClr>
                  <a:schemeClr val="bg2"/>
                </a:buClr>
                <a:buSzPct val="100000"/>
                <a:buFont typeface="Wingdings" panose="05000000000000000000" pitchFamily="2" charset="2"/>
                <a:buChar char="§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dirty="0"/>
                <a:t>Claude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249DD5-67DE-5662-2C7E-4AF06945A6ED}"/>
                </a:ext>
              </a:extLst>
            </p:cNvPr>
            <p:cNvSpPr txBox="1"/>
            <p:nvPr/>
          </p:nvSpPr>
          <p:spPr>
            <a:xfrm>
              <a:off x="5161417" y="5683000"/>
              <a:ext cx="196269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hlinkClick r:id="rId5"/>
                </a:rPr>
                <a:t>https://claude.ai/</a:t>
              </a:r>
              <a:endParaRPr lang="en-US" sz="16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AA22574-0481-F975-FBC9-1AC01C0684A0}"/>
              </a:ext>
            </a:extLst>
          </p:cNvPr>
          <p:cNvGrpSpPr/>
          <p:nvPr/>
        </p:nvGrpSpPr>
        <p:grpSpPr>
          <a:xfrm>
            <a:off x="8177424" y="1316894"/>
            <a:ext cx="3514643" cy="4704660"/>
            <a:chOff x="8177424" y="1316894"/>
            <a:chExt cx="3514643" cy="4704660"/>
          </a:xfrm>
        </p:grpSpPr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F6B47092-7B21-950B-1CAA-FD40EE06A165}"/>
                </a:ext>
              </a:extLst>
            </p:cNvPr>
            <p:cNvSpPr txBox="1">
              <a:spLocks/>
            </p:cNvSpPr>
            <p:nvPr/>
          </p:nvSpPr>
          <p:spPr>
            <a:xfrm>
              <a:off x="8177424" y="1316894"/>
              <a:ext cx="3514643" cy="38584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1200"/>
                </a:spcBef>
                <a:buFont typeface="Arial" panose="020B0604020202020204" pitchFamily="34" charset="0"/>
                <a:buNone/>
                <a:defRPr sz="2400" kern="1200" baseline="0">
                  <a:solidFill>
                    <a:schemeClr val="tx2"/>
                  </a:solidFill>
                  <a:latin typeface="Open Sans Light" panose="020B0606030504020204" pitchFamily="34" charset="0"/>
                  <a:ea typeface="+mn-ea"/>
                  <a:cs typeface="+mn-cs"/>
                </a:defRPr>
              </a:lvl1pPr>
              <a:lvl2pPr marL="396000" indent="-324000" algn="l" defTabSz="9144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Open Sans Light" panose="020B0606030504020204" pitchFamily="34" charset="0"/>
                  <a:ea typeface="+mn-ea"/>
                  <a:cs typeface="+mn-cs"/>
                </a:defRPr>
              </a:lvl2pPr>
              <a:lvl3pPr marL="285750" indent="-285750" algn="l" defTabSz="914400" rtl="0" eaLnBrk="1" latinLnBrk="0" hangingPunct="1">
                <a:spcBef>
                  <a:spcPts val="12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Open Sans Light" panose="020B0606030504020204" pitchFamily="34" charset="0"/>
                  <a:ea typeface="+mn-ea"/>
                  <a:cs typeface="+mn-cs"/>
                </a:defRPr>
              </a:lvl3pPr>
              <a:lvl4pPr marL="465750" indent="-285750" algn="l" defTabSz="914400" rtl="0" eaLnBrk="1" latinLnBrk="0" hangingPunct="1">
                <a:spcBef>
                  <a:spcPts val="300"/>
                </a:spcBef>
                <a:buClr>
                  <a:srgbClr val="51B02F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2"/>
                  </a:solidFill>
                  <a:latin typeface="Open Sans Light" panose="020B0606030504020204" pitchFamily="34" charset="0"/>
                  <a:ea typeface="+mn-ea"/>
                  <a:cs typeface="+mn-cs"/>
                </a:defRPr>
              </a:lvl4pPr>
              <a:lvl5pPr marL="682362" indent="-285750" algn="l" defTabSz="914400" rtl="0" eaLnBrk="1" latinLnBrk="0" hangingPunct="1">
                <a:spcBef>
                  <a:spcPts val="3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Open Sans Light" panose="020B0606030504020204" pitchFamily="34" charset="0"/>
                  <a:ea typeface="+mn-ea"/>
                  <a:cs typeface="+mn-cs"/>
                </a:defRPr>
              </a:lvl5pPr>
              <a:lvl6pPr marL="358775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FF0000"/>
                  </a:solidFill>
                  <a:latin typeface="+mn-lt"/>
                  <a:ea typeface="+mn-ea"/>
                  <a:cs typeface="+mn-cs"/>
                </a:defRPr>
              </a:lvl6pPr>
              <a:lvl7pPr marL="358775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3200" kern="1200">
                  <a:solidFill>
                    <a:srgbClr val="FF0000"/>
                  </a:solidFill>
                  <a:latin typeface="+mn-lt"/>
                  <a:ea typeface="+mn-ea"/>
                  <a:cs typeface="+mn-cs"/>
                </a:defRPr>
              </a:lvl7pPr>
              <a:lvl8pPr marL="893763" indent="-228600" algn="l" defTabSz="914400" rtl="0" eaLnBrk="1" latinLnBrk="0" hangingPunct="1">
                <a:spcBef>
                  <a:spcPct val="20000"/>
                </a:spcBef>
                <a:buClr>
                  <a:schemeClr val="bg2"/>
                </a:buClr>
                <a:buSzPct val="100000"/>
                <a:buFont typeface="Wingdings" panose="05000000000000000000" pitchFamily="2" charset="2"/>
                <a:buChar char="§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dirty="0"/>
                <a:t>Open </a:t>
              </a:r>
              <a:r>
                <a:rPr lang="de-DE" dirty="0" err="1"/>
                <a:t>models</a:t>
              </a:r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08BA5E-917B-AE53-2EFA-8FB676B03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77424" y="1836769"/>
              <a:ext cx="3514643" cy="372609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FEC55D-DBB3-D6AE-7ED0-8114F103F93C}"/>
                </a:ext>
              </a:extLst>
            </p:cNvPr>
            <p:cNvSpPr txBox="1"/>
            <p:nvPr/>
          </p:nvSpPr>
          <p:spPr>
            <a:xfrm>
              <a:off x="8462041" y="5683000"/>
              <a:ext cx="294540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hlinkClick r:id="rId7"/>
                </a:rPr>
                <a:t>https://huggingface.co/chat/</a:t>
              </a:r>
              <a:r>
                <a:rPr lang="en-US" sz="16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225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13D8B-7635-2020-17C2-9783FEDF0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>
            <a:extLst>
              <a:ext uri="{FF2B5EF4-FFF2-40B4-BE49-F238E27FC236}">
                <a16:creationId xmlns:a16="http://schemas.microsoft.com/office/drawing/2014/main" id="{534982AE-A04D-E257-67D2-6E6F7FCB2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360" y="371880"/>
            <a:ext cx="10267560" cy="81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algn="l" defTabSz="914400">
              <a:lnSpc>
                <a:spcPct val="100000"/>
              </a:lnSpc>
              <a:buNone/>
            </a:pPr>
            <a:r>
              <a:rPr lang="en-US" sz="2400" b="1" u="none" strike="noStrike" noProof="1">
                <a:solidFill>
                  <a:schemeClr val="dk2"/>
                </a:solidFill>
                <a:effectLst/>
                <a:uFillTx/>
                <a:latin typeface="Open Sans ExtraBold"/>
              </a:rPr>
              <a:t>LLM Services and Their Use </a:t>
            </a:r>
            <a:br>
              <a:rPr lang="en-US" sz="2400" b="1" u="none" strike="noStrike" noProof="1">
                <a:solidFill>
                  <a:schemeClr val="dk2"/>
                </a:solidFill>
                <a:effectLst/>
                <a:uFillTx/>
                <a:latin typeface="Open Sans ExtraBold"/>
              </a:rPr>
            </a:br>
            <a:r>
              <a:rPr lang="en-US" sz="2400" b="1" u="none" strike="noStrike" noProof="1">
                <a:solidFill>
                  <a:schemeClr val="dk2"/>
                </a:solidFill>
                <a:effectLst/>
                <a:uFillTx/>
                <a:latin typeface="Open Sans ExtraBold"/>
              </a:rPr>
              <a:t>What is an LLM?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E8B58DA-3B6B-5B55-68E4-18EF5B587538}"/>
              </a:ext>
            </a:extLst>
          </p:cNvPr>
          <p:cNvGrpSpPr/>
          <p:nvPr/>
        </p:nvGrpSpPr>
        <p:grpSpPr>
          <a:xfrm>
            <a:off x="249966" y="1277480"/>
            <a:ext cx="4353624" cy="4744074"/>
            <a:chOff x="249966" y="1277480"/>
            <a:chExt cx="4353624" cy="4744074"/>
          </a:xfrm>
        </p:grpSpPr>
        <p:sp>
          <p:nvSpPr>
            <p:cNvPr id="3" name="Content Placeholder 2">
              <a:extLst>
                <a:ext uri="{FF2B5EF4-FFF2-40B4-BE49-F238E27FC236}">
                  <a16:creationId xmlns:a16="http://schemas.microsoft.com/office/drawing/2014/main" id="{64363FEA-FD32-AE93-DD6A-B3505C84E2B0}"/>
                </a:ext>
              </a:extLst>
            </p:cNvPr>
            <p:cNvSpPr txBox="1">
              <a:spLocks/>
            </p:cNvSpPr>
            <p:nvPr/>
          </p:nvSpPr>
          <p:spPr>
            <a:xfrm>
              <a:off x="498246" y="1277480"/>
              <a:ext cx="3857063" cy="38584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1200"/>
                </a:spcBef>
                <a:buFont typeface="Arial" panose="020B0604020202020204" pitchFamily="34" charset="0"/>
                <a:buNone/>
                <a:defRPr sz="2400" kern="1200" baseline="0">
                  <a:solidFill>
                    <a:schemeClr val="tx2"/>
                  </a:solidFill>
                  <a:latin typeface="Open Sans Light" panose="020B0606030504020204" pitchFamily="34" charset="0"/>
                  <a:ea typeface="+mn-ea"/>
                  <a:cs typeface="+mn-cs"/>
                </a:defRPr>
              </a:lvl1pPr>
              <a:lvl2pPr marL="396000" indent="-324000" algn="l" defTabSz="9144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Open Sans Light" panose="020B0606030504020204" pitchFamily="34" charset="0"/>
                  <a:ea typeface="+mn-ea"/>
                  <a:cs typeface="+mn-cs"/>
                </a:defRPr>
              </a:lvl2pPr>
              <a:lvl3pPr marL="285750" indent="-285750" algn="l" defTabSz="914400" rtl="0" eaLnBrk="1" latinLnBrk="0" hangingPunct="1">
                <a:spcBef>
                  <a:spcPts val="12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Open Sans Light" panose="020B0606030504020204" pitchFamily="34" charset="0"/>
                  <a:ea typeface="+mn-ea"/>
                  <a:cs typeface="+mn-cs"/>
                </a:defRPr>
              </a:lvl3pPr>
              <a:lvl4pPr marL="465750" indent="-285750" algn="l" defTabSz="914400" rtl="0" eaLnBrk="1" latinLnBrk="0" hangingPunct="1">
                <a:spcBef>
                  <a:spcPts val="300"/>
                </a:spcBef>
                <a:buClr>
                  <a:srgbClr val="51B02F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2"/>
                  </a:solidFill>
                  <a:latin typeface="Open Sans Light" panose="020B0606030504020204" pitchFamily="34" charset="0"/>
                  <a:ea typeface="+mn-ea"/>
                  <a:cs typeface="+mn-cs"/>
                </a:defRPr>
              </a:lvl4pPr>
              <a:lvl5pPr marL="682362" indent="-285750" algn="l" defTabSz="914400" rtl="0" eaLnBrk="1" latinLnBrk="0" hangingPunct="1">
                <a:spcBef>
                  <a:spcPts val="3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Open Sans Light" panose="020B0606030504020204" pitchFamily="34" charset="0"/>
                  <a:ea typeface="+mn-ea"/>
                  <a:cs typeface="+mn-cs"/>
                </a:defRPr>
              </a:lvl5pPr>
              <a:lvl6pPr marL="358775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FF0000"/>
                  </a:solidFill>
                  <a:latin typeface="+mn-lt"/>
                  <a:ea typeface="+mn-ea"/>
                  <a:cs typeface="+mn-cs"/>
                </a:defRPr>
              </a:lvl6pPr>
              <a:lvl7pPr marL="358775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3200" kern="1200">
                  <a:solidFill>
                    <a:srgbClr val="FF0000"/>
                  </a:solidFill>
                  <a:latin typeface="+mn-lt"/>
                  <a:ea typeface="+mn-ea"/>
                  <a:cs typeface="+mn-cs"/>
                </a:defRPr>
              </a:lvl7pPr>
              <a:lvl8pPr marL="893763" indent="-228600" algn="l" defTabSz="914400" rtl="0" eaLnBrk="1" latinLnBrk="0" hangingPunct="1">
                <a:spcBef>
                  <a:spcPct val="20000"/>
                </a:spcBef>
                <a:buClr>
                  <a:schemeClr val="bg2"/>
                </a:buClr>
                <a:buSzPct val="100000"/>
                <a:buFont typeface="Wingdings" panose="05000000000000000000" pitchFamily="2" charset="2"/>
                <a:buChar char="§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noProof="1"/>
                <a:t>Helmholtz Blablador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3B6198F-FE4C-10B0-DE46-3EC7ACDE6BE3}"/>
                </a:ext>
              </a:extLst>
            </p:cNvPr>
            <p:cNvSpPr txBox="1"/>
            <p:nvPr/>
          </p:nvSpPr>
          <p:spPr>
            <a:xfrm>
              <a:off x="249966" y="5683000"/>
              <a:ext cx="435362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noProof="1">
                  <a:hlinkClick r:id="rId2"/>
                </a:rPr>
                <a:t>https://helmholtz-blablador.fz-juelich.de/</a:t>
              </a:r>
              <a:endParaRPr lang="en-US" sz="1600" noProof="1"/>
            </a:p>
          </p:txBody>
        </p:sp>
        <p:pic>
          <p:nvPicPr>
            <p:cNvPr id="17" name="Picture 16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5FD1C4CF-4FEA-A17A-7904-1FFBF2DB5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856" y="1569575"/>
              <a:ext cx="3529844" cy="4282702"/>
            </a:xfrm>
            <a:prstGeom prst="rect">
              <a:avLst/>
            </a:prstGeom>
          </p:spPr>
        </p:pic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B69D053-5328-425D-A440-1114A962E509}"/>
              </a:ext>
            </a:extLst>
          </p:cNvPr>
          <p:cNvSpPr txBox="1">
            <a:spLocks/>
          </p:cNvSpPr>
          <p:nvPr/>
        </p:nvSpPr>
        <p:spPr>
          <a:xfrm>
            <a:off x="4519449" y="2286000"/>
            <a:ext cx="7210096" cy="37569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noProof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Various providers with their own services and LLMs</a:t>
            </a:r>
          </a:p>
          <a:p>
            <a:pPr marL="285750" indent="-285750"/>
            <a:r>
              <a:rPr lang="en-US" sz="2000" noProof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Proprietary to open source</a:t>
            </a:r>
          </a:p>
          <a:p>
            <a:pPr marL="285750" indent="-285750"/>
            <a:r>
              <a:rPr lang="en-US" sz="2000" noProof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Paid to free of charge</a:t>
            </a:r>
          </a:p>
          <a:p>
            <a:pPr marL="285750" indent="-285750"/>
            <a:r>
              <a:rPr lang="en-US" sz="2000" noProof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Server locations worldwide, in Europe, in Germany</a:t>
            </a:r>
          </a:p>
          <a:p>
            <a:pPr marL="285750" indent="-285750"/>
            <a:r>
              <a:rPr lang="en-US" sz="2000" noProof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Basic technical structure and concepts are mostly similar</a:t>
            </a:r>
          </a:p>
        </p:txBody>
      </p:sp>
    </p:spTree>
    <p:extLst>
      <p:ext uri="{BB962C8B-B14F-4D97-AF65-F5344CB8AC3E}">
        <p14:creationId xmlns:p14="http://schemas.microsoft.com/office/powerpoint/2010/main" val="51694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C5CA7-5590-4CB4-E44A-0996E7F2A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>
            <a:extLst>
              <a:ext uri="{FF2B5EF4-FFF2-40B4-BE49-F238E27FC236}">
                <a16:creationId xmlns:a16="http://schemas.microsoft.com/office/drawing/2014/main" id="{D1BED6D4-D6C3-EF48-744F-B6A9CA209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360" y="371880"/>
            <a:ext cx="10267560" cy="81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algn="l" defTabSz="914400">
              <a:lnSpc>
                <a:spcPct val="100000"/>
              </a:lnSpc>
              <a:buNone/>
            </a:pPr>
            <a:r>
              <a:rPr lang="en-US" sz="2400" b="1" u="none" strike="noStrike" noProof="1">
                <a:solidFill>
                  <a:schemeClr val="dk2"/>
                </a:solidFill>
                <a:effectLst/>
                <a:uFillTx/>
                <a:latin typeface="Open Sans ExtraBold"/>
              </a:rPr>
              <a:t>LLM Services and Their Use</a:t>
            </a:r>
            <a:br>
              <a:rPr lang="en-US" sz="2400" b="1" u="none" strike="noStrike" noProof="1">
                <a:solidFill>
                  <a:schemeClr val="dk2"/>
                </a:solidFill>
                <a:effectLst/>
                <a:uFillTx/>
                <a:latin typeface="Open Sans ExtraBold"/>
              </a:rPr>
            </a:br>
            <a:r>
              <a:rPr lang="en-US" sz="2400" b="1" u="none" strike="noStrike" noProof="1">
                <a:solidFill>
                  <a:schemeClr val="dk2"/>
                </a:solidFill>
                <a:effectLst/>
                <a:uFillTx/>
                <a:latin typeface="Open Sans ExtraBold"/>
              </a:rPr>
              <a:t>Setup and Usage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798CCFC-3900-4A96-17CD-E990802AFEBF}"/>
              </a:ext>
            </a:extLst>
          </p:cNvPr>
          <p:cNvGrpSpPr/>
          <p:nvPr/>
        </p:nvGrpSpPr>
        <p:grpSpPr>
          <a:xfrm>
            <a:off x="8792052" y="2221992"/>
            <a:ext cx="2549531" cy="3240000"/>
            <a:chOff x="8792052" y="2221992"/>
            <a:chExt cx="2549531" cy="3240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68CC585-1E82-A14A-D5FB-93EC8E856664}"/>
                </a:ext>
              </a:extLst>
            </p:cNvPr>
            <p:cNvSpPr/>
            <p:nvPr/>
          </p:nvSpPr>
          <p:spPr>
            <a:xfrm>
              <a:off x="8792052" y="2221992"/>
              <a:ext cx="2549531" cy="3240000"/>
            </a:xfrm>
            <a:prstGeom prst="rect">
              <a:avLst/>
            </a:prstGeom>
            <a:noFill/>
            <a:ln w="53975">
              <a:solidFill>
                <a:srgbClr val="06456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04AB5B-4CAD-1144-EC21-53D3D117902C}"/>
                </a:ext>
              </a:extLst>
            </p:cNvPr>
            <p:cNvSpPr txBox="1"/>
            <p:nvPr/>
          </p:nvSpPr>
          <p:spPr>
            <a:xfrm>
              <a:off x="9427938" y="2286000"/>
              <a:ext cx="18469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noProof="0" dirty="0">
                  <a:solidFill>
                    <a:srgbClr val="C00000"/>
                  </a:solidFill>
                </a:rPr>
                <a:t>Provider Server</a:t>
              </a:r>
            </a:p>
            <a:p>
              <a:pPr algn="r"/>
              <a:r>
                <a:rPr lang="en-US" dirty="0">
                  <a:solidFill>
                    <a:srgbClr val="C00000"/>
                  </a:solidFill>
                </a:rPr>
                <a:t>„Provider“</a:t>
              </a:r>
              <a:endParaRPr lang="en-US" noProof="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466FDE7-6C83-E451-3504-FB108CB7B68D}"/>
              </a:ext>
            </a:extLst>
          </p:cNvPr>
          <p:cNvGrpSpPr/>
          <p:nvPr/>
        </p:nvGrpSpPr>
        <p:grpSpPr>
          <a:xfrm>
            <a:off x="10080951" y="3212605"/>
            <a:ext cx="1077969" cy="1692114"/>
            <a:chOff x="10080951" y="3212605"/>
            <a:chExt cx="1077969" cy="169211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F5D80CB-5B4B-73EB-2988-45CC3D0F4117}"/>
                </a:ext>
              </a:extLst>
            </p:cNvPr>
            <p:cNvGrpSpPr/>
            <p:nvPr/>
          </p:nvGrpSpPr>
          <p:grpSpPr>
            <a:xfrm>
              <a:off x="10080951" y="3212605"/>
              <a:ext cx="1077969" cy="634483"/>
              <a:chOff x="9284034" y="2977397"/>
              <a:chExt cx="1077969" cy="634483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72AE1C1-1ED9-72E9-C71C-8709D5D57BDF}"/>
                  </a:ext>
                </a:extLst>
              </p:cNvPr>
              <p:cNvSpPr/>
              <p:nvPr/>
            </p:nvSpPr>
            <p:spPr>
              <a:xfrm>
                <a:off x="9284034" y="2977397"/>
                <a:ext cx="1077969" cy="634483"/>
              </a:xfrm>
              <a:prstGeom prst="rect">
                <a:avLst/>
              </a:prstGeom>
              <a:noFill/>
              <a:ln w="38100">
                <a:solidFill>
                  <a:srgbClr val="064569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722588-4DE6-B6AC-17B3-567629240678}"/>
                  </a:ext>
                </a:extLst>
              </p:cNvPr>
              <p:cNvSpPr txBox="1"/>
              <p:nvPr/>
            </p:nvSpPr>
            <p:spPr>
              <a:xfrm>
                <a:off x="9403673" y="3109973"/>
                <a:ext cx="838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noProof="0" dirty="0">
                    <a:solidFill>
                      <a:srgbClr val="FF9300"/>
                    </a:solidFill>
                  </a:rPr>
                  <a:t>LLM A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0A7F759-4E19-26BF-68FD-D539B79257F4}"/>
                </a:ext>
              </a:extLst>
            </p:cNvPr>
            <p:cNvGrpSpPr/>
            <p:nvPr/>
          </p:nvGrpSpPr>
          <p:grpSpPr>
            <a:xfrm>
              <a:off x="10080951" y="4270236"/>
              <a:ext cx="1077969" cy="634483"/>
              <a:chOff x="9284034" y="4035028"/>
              <a:chExt cx="1077969" cy="634483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96ADCE1-1F68-58CB-2553-750D7A08A979}"/>
                  </a:ext>
                </a:extLst>
              </p:cNvPr>
              <p:cNvSpPr/>
              <p:nvPr/>
            </p:nvSpPr>
            <p:spPr>
              <a:xfrm>
                <a:off x="9284034" y="4035028"/>
                <a:ext cx="1077969" cy="634483"/>
              </a:xfrm>
              <a:prstGeom prst="rect">
                <a:avLst/>
              </a:prstGeom>
              <a:noFill/>
              <a:ln w="38100">
                <a:solidFill>
                  <a:srgbClr val="064569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6B440F-CDBF-A143-C067-1571AB2E1286}"/>
                  </a:ext>
                </a:extLst>
              </p:cNvPr>
              <p:cNvSpPr txBox="1"/>
              <p:nvPr/>
            </p:nvSpPr>
            <p:spPr>
              <a:xfrm>
                <a:off x="9402070" y="4167604"/>
                <a:ext cx="8418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noProof="0" dirty="0">
                    <a:solidFill>
                      <a:srgbClr val="FF9300"/>
                    </a:solidFill>
                  </a:rPr>
                  <a:t>LLM B</a:t>
                </a:r>
              </a:p>
            </p:txBody>
          </p:sp>
        </p:grpSp>
      </p:grpSp>
      <p:pic>
        <p:nvPicPr>
          <p:cNvPr id="14" name="Graphic 13" descr="Programmer male with solid fill">
            <a:extLst>
              <a:ext uri="{FF2B5EF4-FFF2-40B4-BE49-F238E27FC236}">
                <a16:creationId xmlns:a16="http://schemas.microsoft.com/office/drawing/2014/main" id="{E50DA08A-F816-B593-3976-85E3B8E05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906" y="2313919"/>
            <a:ext cx="2590800" cy="2590800"/>
          </a:xfrm>
          <a:prstGeom prst="rect">
            <a:avLst/>
          </a:prstGeom>
        </p:spPr>
      </p:pic>
      <p:sp>
        <p:nvSpPr>
          <p:cNvPr id="15" name="Arrow: Right 4">
            <a:extLst>
              <a:ext uri="{FF2B5EF4-FFF2-40B4-BE49-F238E27FC236}">
                <a16:creationId xmlns:a16="http://schemas.microsoft.com/office/drawing/2014/main" id="{D44EF3E9-D6E4-4D2E-6098-F5B120C1F9C1}"/>
              </a:ext>
            </a:extLst>
          </p:cNvPr>
          <p:cNvSpPr/>
          <p:nvPr/>
        </p:nvSpPr>
        <p:spPr>
          <a:xfrm>
            <a:off x="3455357" y="2650099"/>
            <a:ext cx="4655333" cy="811800"/>
          </a:xfrm>
          <a:prstGeom prst="rightArrow">
            <a:avLst>
              <a:gd name="adj1" fmla="val 50000"/>
              <a:gd name="adj2" fmla="val 4913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Login and Usage via User / Password</a:t>
            </a:r>
          </a:p>
        </p:txBody>
      </p:sp>
      <p:sp>
        <p:nvSpPr>
          <p:cNvPr id="19" name="Speech Bubble: Rectangle 6">
            <a:extLst>
              <a:ext uri="{FF2B5EF4-FFF2-40B4-BE49-F238E27FC236}">
                <a16:creationId xmlns:a16="http://schemas.microsoft.com/office/drawing/2014/main" id="{89A3A931-BD6A-938F-B65C-FA14C27DDECF}"/>
              </a:ext>
            </a:extLst>
          </p:cNvPr>
          <p:cNvSpPr/>
          <p:nvPr/>
        </p:nvSpPr>
        <p:spPr>
          <a:xfrm>
            <a:off x="5926296" y="3576977"/>
            <a:ext cx="2184394" cy="785838"/>
          </a:xfrm>
          <a:prstGeom prst="wedgeRectCallout">
            <a:avLst>
              <a:gd name="adj1" fmla="val 86837"/>
              <a:gd name="adj2" fmla="val -5052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With active login: Create API Key</a:t>
            </a:r>
          </a:p>
        </p:txBody>
      </p: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B33510B-9422-9D6A-3C0B-7A6C9F0D8E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262" y="814381"/>
            <a:ext cx="1530021" cy="185634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C87B668-A19B-4583-BACC-379A673FE70D}"/>
              </a:ext>
            </a:extLst>
          </p:cNvPr>
          <p:cNvGrpSpPr/>
          <p:nvPr/>
        </p:nvGrpSpPr>
        <p:grpSpPr>
          <a:xfrm>
            <a:off x="2911918" y="3576977"/>
            <a:ext cx="2943968" cy="785838"/>
            <a:chOff x="2911918" y="3576977"/>
            <a:chExt cx="2943968" cy="785838"/>
          </a:xfrm>
        </p:grpSpPr>
        <p:sp>
          <p:nvSpPr>
            <p:cNvPr id="22" name="Speech Bubble: Rectangle 8">
              <a:extLst>
                <a:ext uri="{FF2B5EF4-FFF2-40B4-BE49-F238E27FC236}">
                  <a16:creationId xmlns:a16="http://schemas.microsoft.com/office/drawing/2014/main" id="{918AECCA-1CB2-57F6-161C-492FDE1C0A36}"/>
                </a:ext>
              </a:extLst>
            </p:cNvPr>
            <p:cNvSpPr/>
            <p:nvPr/>
          </p:nvSpPr>
          <p:spPr>
            <a:xfrm>
              <a:off x="2911918" y="3576977"/>
              <a:ext cx="1725479" cy="785838"/>
            </a:xfrm>
            <a:prstGeom prst="wedgeRectCallout">
              <a:avLst>
                <a:gd name="adj1" fmla="val -106770"/>
                <a:gd name="adj2" fmla="val 46957"/>
              </a:avLst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API Key stored on local PC</a:t>
              </a:r>
            </a:p>
          </p:txBody>
        </p:sp>
        <p:sp>
          <p:nvSpPr>
            <p:cNvPr id="23" name="Arrow: Right 9">
              <a:extLst>
                <a:ext uri="{FF2B5EF4-FFF2-40B4-BE49-F238E27FC236}">
                  <a16:creationId xmlns:a16="http://schemas.microsoft.com/office/drawing/2014/main" id="{4712DEF5-C8F6-3887-1F52-161F61526AC9}"/>
                </a:ext>
              </a:extLst>
            </p:cNvPr>
            <p:cNvSpPr/>
            <p:nvPr/>
          </p:nvSpPr>
          <p:spPr>
            <a:xfrm rot="10800000">
              <a:off x="4707806" y="3710556"/>
              <a:ext cx="1148080" cy="518679"/>
            </a:xfrm>
            <a:prstGeom prst="rightArrow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Arrow: Right 4">
            <a:extLst>
              <a:ext uri="{FF2B5EF4-FFF2-40B4-BE49-F238E27FC236}">
                <a16:creationId xmlns:a16="http://schemas.microsoft.com/office/drawing/2014/main" id="{C071D1AC-97CA-4701-2C4B-8A5E5DAA3B57}"/>
              </a:ext>
            </a:extLst>
          </p:cNvPr>
          <p:cNvSpPr/>
          <p:nvPr/>
        </p:nvSpPr>
        <p:spPr>
          <a:xfrm>
            <a:off x="3455356" y="4473826"/>
            <a:ext cx="4655333" cy="811800"/>
          </a:xfrm>
          <a:prstGeom prst="rightArrow">
            <a:avLst>
              <a:gd name="adj1" fmla="val 50000"/>
              <a:gd name="adj2" fmla="val 4913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Login and Usage via API Key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9038C3D-8AFD-E507-2195-BCD45D7D3EFD}"/>
              </a:ext>
            </a:extLst>
          </p:cNvPr>
          <p:cNvGrpSpPr/>
          <p:nvPr/>
        </p:nvGrpSpPr>
        <p:grpSpPr>
          <a:xfrm>
            <a:off x="8281042" y="2470666"/>
            <a:ext cx="1799909" cy="2116812"/>
            <a:chOff x="8281042" y="2470666"/>
            <a:chExt cx="1799909" cy="211681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5AE6F7E-B6B5-5FA0-5F94-E479644AAC80}"/>
                </a:ext>
              </a:extLst>
            </p:cNvPr>
            <p:cNvGrpSpPr/>
            <p:nvPr/>
          </p:nvGrpSpPr>
          <p:grpSpPr>
            <a:xfrm>
              <a:off x="8281042" y="2470666"/>
              <a:ext cx="1077969" cy="1188607"/>
              <a:chOff x="7562599" y="2470666"/>
              <a:chExt cx="1077969" cy="1188607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4D065E4-6DE2-866E-9B0B-E1AD0DDBAEB6}"/>
                  </a:ext>
                </a:extLst>
              </p:cNvPr>
              <p:cNvSpPr/>
              <p:nvPr/>
            </p:nvSpPr>
            <p:spPr>
              <a:xfrm>
                <a:off x="7562599" y="2470666"/>
                <a:ext cx="1077969" cy="118860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5D68D6E-C24A-C8C0-19CE-8FD94FF395CF}"/>
                  </a:ext>
                </a:extLst>
              </p:cNvPr>
              <p:cNvSpPr txBox="1"/>
              <p:nvPr/>
            </p:nvSpPr>
            <p:spPr>
              <a:xfrm>
                <a:off x="7626935" y="2518665"/>
                <a:ext cx="949299" cy="1138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noProof="0" dirty="0"/>
                  <a:t>Web-</a:t>
                </a:r>
              </a:p>
              <a:p>
                <a:pPr algn="ctr"/>
                <a:r>
                  <a:rPr lang="en-US" noProof="0" dirty="0"/>
                  <a:t>Service</a:t>
                </a:r>
              </a:p>
              <a:p>
                <a:pPr algn="ctr"/>
                <a:r>
                  <a:rPr lang="en-US" sz="1400" noProof="0" dirty="0"/>
                  <a:t>with</a:t>
                </a:r>
                <a:endParaRPr lang="en-US" sz="1000" noProof="0" dirty="0"/>
              </a:p>
              <a:p>
                <a:pPr algn="ctr"/>
                <a:r>
                  <a:rPr lang="en-US" noProof="0" dirty="0"/>
                  <a:t>Chat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B4F1746-AE76-755C-B697-3B7ED9893F04}"/>
                </a:ext>
              </a:extLst>
            </p:cNvPr>
            <p:cNvGrpSpPr/>
            <p:nvPr/>
          </p:nvGrpSpPr>
          <p:grpSpPr>
            <a:xfrm>
              <a:off x="9359011" y="3064970"/>
              <a:ext cx="721940" cy="1522508"/>
              <a:chOff x="9359011" y="3064970"/>
              <a:chExt cx="721940" cy="1522508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BE6D17D6-07BE-57E6-F2FD-F9FCAC766928}"/>
                  </a:ext>
                </a:extLst>
              </p:cNvPr>
              <p:cNvCxnSpPr>
                <a:cxnSpLocks/>
                <a:stCxn id="30" idx="3"/>
                <a:endCxn id="12" idx="1"/>
              </p:cNvCxnSpPr>
              <p:nvPr/>
            </p:nvCxnSpPr>
            <p:spPr>
              <a:xfrm>
                <a:off x="9359011" y="3064970"/>
                <a:ext cx="721940" cy="4648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2E6A725A-A782-426C-99C7-ED0FDD3627DA}"/>
                  </a:ext>
                </a:extLst>
              </p:cNvPr>
              <p:cNvCxnSpPr>
                <a:cxnSpLocks/>
                <a:stCxn id="30" idx="3"/>
                <a:endCxn id="10" idx="1"/>
              </p:cNvCxnSpPr>
              <p:nvPr/>
            </p:nvCxnSpPr>
            <p:spPr>
              <a:xfrm>
                <a:off x="9359011" y="3064970"/>
                <a:ext cx="721940" cy="152250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E730CF45-9A53-88AE-E66B-EFE25CF5FB8B}"/>
              </a:ext>
            </a:extLst>
          </p:cNvPr>
          <p:cNvSpPr txBox="1"/>
          <p:nvPr/>
        </p:nvSpPr>
        <p:spPr>
          <a:xfrm>
            <a:off x="8802689" y="5678758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Provider-ID</a:t>
            </a:r>
            <a:r>
              <a:rPr lang="en-US" noProof="0" dirty="0">
                <a:solidFill>
                  <a:srgbClr val="C00000"/>
                </a:solidFill>
              </a:rPr>
              <a:t>/</a:t>
            </a:r>
            <a:r>
              <a:rPr lang="en-US" noProof="0" dirty="0">
                <a:solidFill>
                  <a:srgbClr val="FF9300"/>
                </a:solidFill>
              </a:rPr>
              <a:t>Model-ID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D354045-751D-F3BF-9FD4-1DA72EA2FB36}"/>
              </a:ext>
            </a:extLst>
          </p:cNvPr>
          <p:cNvGrpSpPr/>
          <p:nvPr/>
        </p:nvGrpSpPr>
        <p:grpSpPr>
          <a:xfrm>
            <a:off x="8280515" y="3529847"/>
            <a:ext cx="1800436" cy="1789663"/>
            <a:chOff x="8280515" y="3529847"/>
            <a:chExt cx="1800436" cy="1789663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3866F86-DCB0-32A5-32B1-381D26D86CF3}"/>
                </a:ext>
              </a:extLst>
            </p:cNvPr>
            <p:cNvGrpSpPr/>
            <p:nvPr/>
          </p:nvGrpSpPr>
          <p:grpSpPr>
            <a:xfrm>
              <a:off x="8280515" y="4402812"/>
              <a:ext cx="1077969" cy="916698"/>
              <a:chOff x="7562599" y="4402812"/>
              <a:chExt cx="1077969" cy="916698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BD499D6-123D-9A8B-B4CC-A9852CBF4A93}"/>
                  </a:ext>
                </a:extLst>
              </p:cNvPr>
              <p:cNvSpPr/>
              <p:nvPr/>
            </p:nvSpPr>
            <p:spPr>
              <a:xfrm>
                <a:off x="7562599" y="4402812"/>
                <a:ext cx="1077969" cy="91669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3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44BBEB9-8C0A-0F4F-A3EB-D57E906AEB74}"/>
                  </a:ext>
                </a:extLst>
              </p:cNvPr>
              <p:cNvSpPr txBox="1"/>
              <p:nvPr/>
            </p:nvSpPr>
            <p:spPr>
              <a:xfrm>
                <a:off x="7834524" y="4676495"/>
                <a:ext cx="5341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noProof="0" dirty="0"/>
                  <a:t>API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6B5352D-D226-FB37-20FB-AAF64A4ED40A}"/>
                </a:ext>
              </a:extLst>
            </p:cNvPr>
            <p:cNvGrpSpPr/>
            <p:nvPr/>
          </p:nvGrpSpPr>
          <p:grpSpPr>
            <a:xfrm>
              <a:off x="9358484" y="3529847"/>
              <a:ext cx="722467" cy="1331314"/>
              <a:chOff x="9358484" y="3529847"/>
              <a:chExt cx="722467" cy="1331314"/>
            </a:xfrm>
          </p:grpSpPr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378E5913-4856-815E-E2E8-BD451EC62DB5}"/>
                  </a:ext>
                </a:extLst>
              </p:cNvPr>
              <p:cNvCxnSpPr>
                <a:cxnSpLocks/>
                <a:stCxn id="38" idx="3"/>
                <a:endCxn id="10" idx="1"/>
              </p:cNvCxnSpPr>
              <p:nvPr/>
            </p:nvCxnSpPr>
            <p:spPr>
              <a:xfrm flipV="1">
                <a:off x="9358484" y="4587478"/>
                <a:ext cx="722467" cy="273683"/>
              </a:xfrm>
              <a:prstGeom prst="straightConnector1">
                <a:avLst/>
              </a:prstGeom>
              <a:ln w="25400">
                <a:solidFill>
                  <a:schemeClr val="accent3">
                    <a:lumMod val="75000"/>
                  </a:schemeClr>
                </a:solidFill>
                <a:prstDash val="sys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FD57BC4A-3DA2-D1E5-803F-C5371DD929AE}"/>
                  </a:ext>
                </a:extLst>
              </p:cNvPr>
              <p:cNvCxnSpPr>
                <a:cxnSpLocks/>
                <a:stCxn id="38" idx="3"/>
                <a:endCxn id="12" idx="1"/>
              </p:cNvCxnSpPr>
              <p:nvPr/>
            </p:nvCxnSpPr>
            <p:spPr>
              <a:xfrm flipV="1">
                <a:off x="9358484" y="3529847"/>
                <a:ext cx="722467" cy="1331314"/>
              </a:xfrm>
              <a:prstGeom prst="straightConnector1">
                <a:avLst/>
              </a:prstGeom>
              <a:ln w="25400">
                <a:solidFill>
                  <a:schemeClr val="accent3">
                    <a:lumMod val="75000"/>
                  </a:schemeClr>
                </a:solidFill>
                <a:prstDash val="sys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24F4895-447F-AE76-E992-6C678E4B0D2D}"/>
              </a:ext>
            </a:extLst>
          </p:cNvPr>
          <p:cNvGrpSpPr/>
          <p:nvPr/>
        </p:nvGrpSpPr>
        <p:grpSpPr>
          <a:xfrm>
            <a:off x="2378546" y="2343138"/>
            <a:ext cx="1082349" cy="1219337"/>
            <a:chOff x="2378546" y="2343138"/>
            <a:chExt cx="1082349" cy="1219337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DB0CB5C-4D44-8692-2505-4924AFF68B5A}"/>
                </a:ext>
              </a:extLst>
            </p:cNvPr>
            <p:cNvGrpSpPr/>
            <p:nvPr/>
          </p:nvGrpSpPr>
          <p:grpSpPr>
            <a:xfrm>
              <a:off x="2397816" y="2518665"/>
              <a:ext cx="1043810" cy="1043810"/>
              <a:chOff x="2792232" y="1218723"/>
              <a:chExt cx="1043810" cy="1043810"/>
            </a:xfrm>
            <a:solidFill>
              <a:srgbClr val="000000"/>
            </a:solidFill>
          </p:grpSpPr>
          <p:pic>
            <p:nvPicPr>
              <p:cNvPr id="43" name="Graphic 42" descr="World outline">
                <a:extLst>
                  <a:ext uri="{FF2B5EF4-FFF2-40B4-BE49-F238E27FC236}">
                    <a16:creationId xmlns:a16="http://schemas.microsoft.com/office/drawing/2014/main" id="{0B469B15-AE06-8D4E-4390-C422B2AAD6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062110" y="1578503"/>
                <a:ext cx="504054" cy="504054"/>
              </a:xfrm>
              <a:prstGeom prst="rect">
                <a:avLst/>
              </a:prstGeom>
            </p:spPr>
          </p:pic>
          <p:pic>
            <p:nvPicPr>
              <p:cNvPr id="44" name="Graphic 43" descr="Browser window outline">
                <a:extLst>
                  <a:ext uri="{FF2B5EF4-FFF2-40B4-BE49-F238E27FC236}">
                    <a16:creationId xmlns:a16="http://schemas.microsoft.com/office/drawing/2014/main" id="{602EAD9A-AF15-34F3-6C13-700040568A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792232" y="1218723"/>
                <a:ext cx="1043810" cy="1043810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6EA7D04-711C-35F5-B105-210CDE3F4BFD}"/>
                </a:ext>
              </a:extLst>
            </p:cNvPr>
            <p:cNvSpPr txBox="1"/>
            <p:nvPr/>
          </p:nvSpPr>
          <p:spPr>
            <a:xfrm>
              <a:off x="2378546" y="2343138"/>
              <a:ext cx="10823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noProof="0" dirty="0">
                  <a:solidFill>
                    <a:srgbClr val="000000"/>
                  </a:solidFill>
                </a:rPr>
                <a:t>Browser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E55C4A3-ECA5-A1C3-DF2F-88E6392F5D6F}"/>
              </a:ext>
            </a:extLst>
          </p:cNvPr>
          <p:cNvGrpSpPr/>
          <p:nvPr/>
        </p:nvGrpSpPr>
        <p:grpSpPr>
          <a:xfrm>
            <a:off x="2411546" y="4362815"/>
            <a:ext cx="1043810" cy="1232533"/>
            <a:chOff x="2411546" y="4362815"/>
            <a:chExt cx="1043810" cy="1232533"/>
          </a:xfrm>
        </p:grpSpPr>
        <p:pic>
          <p:nvPicPr>
            <p:cNvPr id="46" name="Graphic 45" descr="Web design with solid fill">
              <a:extLst>
                <a:ext uri="{FF2B5EF4-FFF2-40B4-BE49-F238E27FC236}">
                  <a16:creationId xmlns:a16="http://schemas.microsoft.com/office/drawing/2014/main" id="{B139F0C0-5373-7F78-E38E-9C033D49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411546" y="4362815"/>
              <a:ext cx="1043810" cy="104381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0CAD413-7ADF-38D8-D7C9-817C48F6F4C0}"/>
                </a:ext>
              </a:extLst>
            </p:cNvPr>
            <p:cNvSpPr txBox="1"/>
            <p:nvPr/>
          </p:nvSpPr>
          <p:spPr>
            <a:xfrm>
              <a:off x="2565367" y="5226016"/>
              <a:ext cx="740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noProof="0" dirty="0">
                  <a:solidFill>
                    <a:srgbClr val="000000"/>
                  </a:solidFill>
                </a:rPr>
                <a:t>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520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  <p:bldP spid="24" grpId="0" animBg="1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5E1B7-9243-94EB-8F91-0B7D82BC7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>
            <a:extLst>
              <a:ext uri="{FF2B5EF4-FFF2-40B4-BE49-F238E27FC236}">
                <a16:creationId xmlns:a16="http://schemas.microsoft.com/office/drawing/2014/main" id="{3133E0FF-F6D1-4313-A524-3AC081972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360" y="371880"/>
            <a:ext cx="10267560" cy="81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algn="l" defTabSz="914400">
              <a:lnSpc>
                <a:spcPct val="100000"/>
              </a:lnSpc>
              <a:buNone/>
            </a:pPr>
            <a:r>
              <a:rPr lang="en-US" sz="2400" b="1" u="none" strike="noStrike" noProof="1">
                <a:solidFill>
                  <a:schemeClr val="dk2"/>
                </a:solidFill>
                <a:effectLst/>
                <a:uFillTx/>
                <a:latin typeface="Open Sans ExtraBold"/>
              </a:rPr>
              <a:t>LLM Services and Their Use</a:t>
            </a:r>
            <a:br>
              <a:rPr lang="en-US" sz="2400" b="1" u="none" strike="noStrike" noProof="1">
                <a:solidFill>
                  <a:schemeClr val="dk2"/>
                </a:solidFill>
                <a:effectLst/>
                <a:uFillTx/>
                <a:latin typeface="Open Sans ExtraBold"/>
              </a:rPr>
            </a:br>
            <a:r>
              <a:rPr lang="en-US" sz="2400" b="1" u="none" strike="noStrike" noProof="1">
                <a:solidFill>
                  <a:schemeClr val="dk2"/>
                </a:solidFill>
                <a:effectLst/>
                <a:uFillTx/>
                <a:latin typeface="Open Sans ExtraBold"/>
              </a:rPr>
              <a:t>AI Assistants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5C5DC8E-6EAC-69C7-601E-838F4916E3FD}"/>
              </a:ext>
            </a:extLst>
          </p:cNvPr>
          <p:cNvSpPr txBox="1">
            <a:spLocks/>
          </p:cNvSpPr>
          <p:nvPr/>
        </p:nvSpPr>
        <p:spPr>
          <a:xfrm>
            <a:off x="875567" y="1341051"/>
            <a:ext cx="8827224" cy="16759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800" dirty="0"/>
              <a:t>Integration of LLM capabilities into existing tools and services</a:t>
            </a:r>
          </a:p>
          <a:p>
            <a:pPr marL="681750" lvl="1" indent="-285750"/>
            <a:r>
              <a:rPr lang="en-US" sz="1800" dirty="0" err="1"/>
              <a:t>ChatBots</a:t>
            </a:r>
            <a:r>
              <a:rPr lang="en-US" sz="1800" dirty="0"/>
              <a:t> on websites</a:t>
            </a:r>
          </a:p>
          <a:p>
            <a:pPr marL="681750" lvl="1" indent="-285750"/>
            <a:r>
              <a:rPr lang="en-US" sz="1800" dirty="0"/>
              <a:t>AI assistant in MS365, Adobe Cloud, …</a:t>
            </a:r>
          </a:p>
          <a:p>
            <a:pPr marL="681750" lvl="1" indent="-285750"/>
            <a:r>
              <a:rPr lang="en-US" sz="1800" dirty="0"/>
              <a:t>AI assistant in programming environments (IDE, etc.)</a:t>
            </a:r>
          </a:p>
          <a:p>
            <a:pPr marL="285750" indent="-285750"/>
            <a:r>
              <a:rPr lang="en-US" sz="1800" dirty="0"/>
              <a:t>or Jupyter Lab, e.g., via “</a:t>
            </a:r>
            <a:r>
              <a:rPr lang="en-US" sz="1800" dirty="0" err="1"/>
              <a:t>jupyter</a:t>
            </a:r>
            <a:r>
              <a:rPr lang="en-US" sz="1800" dirty="0"/>
              <a:t>-ai” or “</a:t>
            </a:r>
            <a:r>
              <a:rPr lang="en-US" sz="1800" dirty="0" err="1"/>
              <a:t>bia</a:t>
            </a:r>
            <a:r>
              <a:rPr lang="en-US" sz="1800" dirty="0"/>
              <a:t>-bob“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C17200-16B5-58D2-DE29-90A71BEE3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37" y="3026113"/>
            <a:ext cx="4088043" cy="281755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AE00B07-0E38-2BF9-B1B0-C6E2026377C9}"/>
              </a:ext>
            </a:extLst>
          </p:cNvPr>
          <p:cNvGrpSpPr/>
          <p:nvPr/>
        </p:nvGrpSpPr>
        <p:grpSpPr>
          <a:xfrm>
            <a:off x="6991978" y="1742530"/>
            <a:ext cx="5023253" cy="2692359"/>
            <a:chOff x="6991978" y="1915528"/>
            <a:chExt cx="5023253" cy="269235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B97B880-81DE-B15F-E304-04BAE272A9D5}"/>
                </a:ext>
              </a:extLst>
            </p:cNvPr>
            <p:cNvGrpSpPr/>
            <p:nvPr/>
          </p:nvGrpSpPr>
          <p:grpSpPr>
            <a:xfrm>
              <a:off x="9152599" y="1915528"/>
              <a:ext cx="2862632" cy="2107832"/>
              <a:chOff x="8789847" y="1915528"/>
              <a:chExt cx="2862632" cy="2107832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203E95F-E545-F34F-E955-15C11CB9C48F}"/>
                  </a:ext>
                </a:extLst>
              </p:cNvPr>
              <p:cNvSpPr/>
              <p:nvPr/>
            </p:nvSpPr>
            <p:spPr>
              <a:xfrm>
                <a:off x="9102948" y="1915528"/>
                <a:ext cx="2549531" cy="2107832"/>
              </a:xfrm>
              <a:prstGeom prst="rect">
                <a:avLst/>
              </a:prstGeom>
              <a:noFill/>
              <a:ln w="53975">
                <a:solidFill>
                  <a:srgbClr val="06456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82D96C8-8B14-B972-5E1F-410988CAF6D0}"/>
                  </a:ext>
                </a:extLst>
              </p:cNvPr>
              <p:cNvSpPr txBox="1"/>
              <p:nvPr/>
            </p:nvSpPr>
            <p:spPr>
              <a:xfrm>
                <a:off x="9147025" y="1956981"/>
                <a:ext cx="1096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Provider</a:t>
                </a:r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D8354681-24A2-FDC0-4F6C-0603BF1004AD}"/>
                  </a:ext>
                </a:extLst>
              </p:cNvPr>
              <p:cNvGrpSpPr/>
              <p:nvPr/>
            </p:nvGrpSpPr>
            <p:grpSpPr>
              <a:xfrm>
                <a:off x="10391847" y="2483684"/>
                <a:ext cx="1077969" cy="634483"/>
                <a:chOff x="9284034" y="2977397"/>
                <a:chExt cx="1077969" cy="634483"/>
              </a:xfrm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D93578BC-C285-5BE8-995F-E70A42D421F6}"/>
                    </a:ext>
                  </a:extLst>
                </p:cNvPr>
                <p:cNvSpPr/>
                <p:nvPr/>
              </p:nvSpPr>
              <p:spPr>
                <a:xfrm>
                  <a:off x="9284034" y="2977397"/>
                  <a:ext cx="1077969" cy="634483"/>
                </a:xfrm>
                <a:prstGeom prst="rect">
                  <a:avLst/>
                </a:prstGeom>
                <a:noFill/>
                <a:ln w="38100">
                  <a:solidFill>
                    <a:srgbClr val="064569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20AB09E-EDDB-C40E-DDC5-F2642E37ED7C}"/>
                    </a:ext>
                  </a:extLst>
                </p:cNvPr>
                <p:cNvSpPr txBox="1"/>
                <p:nvPr/>
              </p:nvSpPr>
              <p:spPr>
                <a:xfrm>
                  <a:off x="9403673" y="3109973"/>
                  <a:ext cx="83869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9300"/>
                      </a:solidFill>
                    </a:rPr>
                    <a:t>LLM A</a:t>
                  </a:r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80431383-CC24-E526-C8E5-DAA63AE97D91}"/>
                  </a:ext>
                </a:extLst>
              </p:cNvPr>
              <p:cNvGrpSpPr/>
              <p:nvPr/>
            </p:nvGrpSpPr>
            <p:grpSpPr>
              <a:xfrm>
                <a:off x="10391847" y="3241396"/>
                <a:ext cx="1077969" cy="634483"/>
                <a:chOff x="9284034" y="4035028"/>
                <a:chExt cx="1077969" cy="634483"/>
              </a:xfrm>
            </p:grpSpPr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F26DC03C-880F-3B95-ABFA-A954CB2DCE6D}"/>
                    </a:ext>
                  </a:extLst>
                </p:cNvPr>
                <p:cNvSpPr/>
                <p:nvPr/>
              </p:nvSpPr>
              <p:spPr>
                <a:xfrm>
                  <a:off x="9284034" y="4035028"/>
                  <a:ext cx="1077969" cy="634483"/>
                </a:xfrm>
                <a:prstGeom prst="rect">
                  <a:avLst/>
                </a:prstGeom>
                <a:noFill/>
                <a:ln w="38100">
                  <a:solidFill>
                    <a:srgbClr val="064569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5E238A42-F58F-13C4-B513-DF808F96074F}"/>
                    </a:ext>
                  </a:extLst>
                </p:cNvPr>
                <p:cNvSpPr txBox="1"/>
                <p:nvPr/>
              </p:nvSpPr>
              <p:spPr>
                <a:xfrm>
                  <a:off x="9402070" y="4167604"/>
                  <a:ext cx="8418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9300"/>
                      </a:solidFill>
                    </a:rPr>
                    <a:t>LLM B</a:t>
                  </a:r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4AB2EC9-9FBA-FF12-6377-76C089B3794C}"/>
                  </a:ext>
                </a:extLst>
              </p:cNvPr>
              <p:cNvGrpSpPr/>
              <p:nvPr/>
            </p:nvGrpSpPr>
            <p:grpSpPr>
              <a:xfrm>
                <a:off x="8789847" y="2714601"/>
                <a:ext cx="1077969" cy="916698"/>
                <a:chOff x="7562599" y="4402812"/>
                <a:chExt cx="1077969" cy="916698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BFD8C0C2-7C74-D952-0DB6-B2F96AB2A9DC}"/>
                    </a:ext>
                  </a:extLst>
                </p:cNvPr>
                <p:cNvSpPr/>
                <p:nvPr/>
              </p:nvSpPr>
              <p:spPr>
                <a:xfrm>
                  <a:off x="7562599" y="4402812"/>
                  <a:ext cx="1077969" cy="91669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064569"/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54112FD9-01FB-0E91-45A0-6CEE58293039}"/>
                    </a:ext>
                  </a:extLst>
                </p:cNvPr>
                <p:cNvSpPr txBox="1"/>
                <p:nvPr/>
              </p:nvSpPr>
              <p:spPr>
                <a:xfrm>
                  <a:off x="7834524" y="4676495"/>
                  <a:ext cx="53412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API</a:t>
                  </a:r>
                </a:p>
              </p:txBody>
            </p:sp>
          </p:grp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BE867FE2-8142-114B-71C0-29DDC745DFE1}"/>
                  </a:ext>
                </a:extLst>
              </p:cNvPr>
              <p:cNvCxnSpPr>
                <a:cxnSpLocks/>
                <a:stCxn id="55" idx="3"/>
                <a:endCxn id="57" idx="1"/>
              </p:cNvCxnSpPr>
              <p:nvPr/>
            </p:nvCxnSpPr>
            <p:spPr>
              <a:xfrm>
                <a:off x="9867816" y="3172950"/>
                <a:ext cx="524031" cy="385688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prstDash val="sys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D76F5B2A-F170-EBF8-DF5B-3179B61906F3}"/>
                  </a:ext>
                </a:extLst>
              </p:cNvPr>
              <p:cNvCxnSpPr>
                <a:cxnSpLocks/>
                <a:stCxn id="55" idx="3"/>
                <a:endCxn id="59" idx="1"/>
              </p:cNvCxnSpPr>
              <p:nvPr/>
            </p:nvCxnSpPr>
            <p:spPr>
              <a:xfrm flipV="1">
                <a:off x="9867816" y="2800926"/>
                <a:ext cx="524031" cy="372024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prstDash val="sys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36F5BE5-FF19-1911-C362-6AA8C7B1B1B3}"/>
                </a:ext>
              </a:extLst>
            </p:cNvPr>
            <p:cNvCxnSpPr>
              <a:cxnSpLocks/>
              <a:stCxn id="130" idx="3"/>
              <a:endCxn id="55" idx="1"/>
            </p:cNvCxnSpPr>
            <p:nvPr/>
          </p:nvCxnSpPr>
          <p:spPr>
            <a:xfrm flipV="1">
              <a:off x="6991978" y="3172950"/>
              <a:ext cx="2160621" cy="1434937"/>
            </a:xfrm>
            <a:prstGeom prst="straightConnector1">
              <a:avLst/>
            </a:prstGeom>
            <a:ln w="25400">
              <a:solidFill>
                <a:srgbClr val="00206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567C3A3-96B6-4EAC-BF8B-681B79716B6F}"/>
              </a:ext>
            </a:extLst>
          </p:cNvPr>
          <p:cNvGrpSpPr/>
          <p:nvPr/>
        </p:nvGrpSpPr>
        <p:grpSpPr>
          <a:xfrm>
            <a:off x="4186380" y="3726770"/>
            <a:ext cx="2805598" cy="1416234"/>
            <a:chOff x="4186380" y="3753274"/>
            <a:chExt cx="2805598" cy="1416234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102F927-B97E-AFD5-C74D-F133A9279CD1}"/>
                </a:ext>
              </a:extLst>
            </p:cNvPr>
            <p:cNvGrpSpPr/>
            <p:nvPr/>
          </p:nvGrpSpPr>
          <p:grpSpPr>
            <a:xfrm>
              <a:off x="4528375" y="3753274"/>
              <a:ext cx="2463603" cy="1416234"/>
              <a:chOff x="5035476" y="3148625"/>
              <a:chExt cx="2822260" cy="2259070"/>
            </a:xfrm>
          </p:grpSpPr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E3994EA4-9487-481A-B1D7-C0E12F7E9E3C}"/>
                  </a:ext>
                </a:extLst>
              </p:cNvPr>
              <p:cNvSpPr txBox="1"/>
              <p:nvPr/>
            </p:nvSpPr>
            <p:spPr>
              <a:xfrm>
                <a:off x="5103695" y="3262584"/>
                <a:ext cx="2735045" cy="2111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Software package or plugin for chat function, text/code generation, etc.</a:t>
                </a:r>
              </a:p>
              <a:p>
                <a:r>
                  <a:rPr lang="en-US" sz="1600" dirty="0"/>
                  <a:t>with connection to …</a:t>
                </a:r>
              </a:p>
            </p:txBody>
          </p:sp>
          <p:sp>
            <p:nvSpPr>
              <p:cNvPr id="130" name="Rounded Rectangle 129">
                <a:extLst>
                  <a:ext uri="{FF2B5EF4-FFF2-40B4-BE49-F238E27FC236}">
                    <a16:creationId xmlns:a16="http://schemas.microsoft.com/office/drawing/2014/main" id="{7E9A5B67-DD81-4BE8-AF4D-8CEA5562FEA6}"/>
                  </a:ext>
                </a:extLst>
              </p:cNvPr>
              <p:cNvSpPr/>
              <p:nvPr/>
            </p:nvSpPr>
            <p:spPr>
              <a:xfrm>
                <a:off x="5035476" y="3148625"/>
                <a:ext cx="2822260" cy="2259070"/>
              </a:xfrm>
              <a:prstGeom prst="roundRect">
                <a:avLst/>
              </a:prstGeom>
              <a:noFill/>
              <a:ln w="381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A49F1B0-62D7-1DB5-880E-B3A54989A7B1}"/>
                </a:ext>
              </a:extLst>
            </p:cNvPr>
            <p:cNvCxnSpPr>
              <a:cxnSpLocks/>
              <a:stCxn id="3" idx="3"/>
              <a:endCxn id="130" idx="1"/>
            </p:cNvCxnSpPr>
            <p:nvPr/>
          </p:nvCxnSpPr>
          <p:spPr>
            <a:xfrm>
              <a:off x="4186380" y="4461393"/>
              <a:ext cx="341995" cy="0"/>
            </a:xfrm>
            <a:prstGeom prst="straightConnector1">
              <a:avLst/>
            </a:prstGeom>
            <a:ln w="25400">
              <a:solidFill>
                <a:srgbClr val="00206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Speech Bubble: Rectangle 8">
            <a:extLst>
              <a:ext uri="{FF2B5EF4-FFF2-40B4-BE49-F238E27FC236}">
                <a16:creationId xmlns:a16="http://schemas.microsoft.com/office/drawing/2014/main" id="{1867E975-6090-54B4-AB0D-1B2D777FBA89}"/>
              </a:ext>
            </a:extLst>
          </p:cNvPr>
          <p:cNvSpPr/>
          <p:nvPr/>
        </p:nvSpPr>
        <p:spPr>
          <a:xfrm>
            <a:off x="7348819" y="2131064"/>
            <a:ext cx="1469205" cy="785838"/>
          </a:xfrm>
          <a:prstGeom prst="wedgeRectCallout">
            <a:avLst>
              <a:gd name="adj1" fmla="val 41411"/>
              <a:gd name="adj2" fmla="val 93094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Login with API Key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BAC69FB-8575-7CA0-140B-961D01F68C86}"/>
              </a:ext>
            </a:extLst>
          </p:cNvPr>
          <p:cNvGrpSpPr/>
          <p:nvPr/>
        </p:nvGrpSpPr>
        <p:grpSpPr>
          <a:xfrm>
            <a:off x="6865840" y="4361967"/>
            <a:ext cx="5149390" cy="2175935"/>
            <a:chOff x="6865840" y="4180731"/>
            <a:chExt cx="5149390" cy="2175935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957755E9-A524-1835-D8EC-CC718C0C1CA6}"/>
                </a:ext>
              </a:extLst>
            </p:cNvPr>
            <p:cNvGrpSpPr/>
            <p:nvPr/>
          </p:nvGrpSpPr>
          <p:grpSpPr>
            <a:xfrm>
              <a:off x="6991978" y="4180731"/>
              <a:ext cx="5023252" cy="1653790"/>
              <a:chOff x="6629226" y="4180731"/>
              <a:chExt cx="5023252" cy="1653790"/>
            </a:xfrm>
            <a:noFill/>
          </p:grpSpPr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7A7EA80B-BD9C-7DE1-2D3E-157D87FD3121}"/>
                  </a:ext>
                </a:extLst>
              </p:cNvPr>
              <p:cNvSpPr/>
              <p:nvPr/>
            </p:nvSpPr>
            <p:spPr>
              <a:xfrm>
                <a:off x="9102947" y="4180731"/>
                <a:ext cx="2549531" cy="1653790"/>
              </a:xfrm>
              <a:prstGeom prst="rect">
                <a:avLst/>
              </a:prstGeom>
              <a:grpFill/>
              <a:ln w="53975">
                <a:solidFill>
                  <a:schemeClr val="accent2">
                    <a:lumMod val="50000"/>
                    <a:alpha val="49665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E2FB657-D3D1-80C3-2433-1FEEC4DFE667}"/>
                  </a:ext>
                </a:extLst>
              </p:cNvPr>
              <p:cNvSpPr txBox="1"/>
              <p:nvPr/>
            </p:nvSpPr>
            <p:spPr>
              <a:xfrm>
                <a:off x="9128176" y="4210217"/>
                <a:ext cx="1851789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</a:rPr>
                  <a:t>Local computer</a:t>
                </a: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59E2BC73-1755-F9CA-BCD9-9CC5917CDEBA}"/>
                  </a:ext>
                </a:extLst>
              </p:cNvPr>
              <p:cNvSpPr/>
              <p:nvPr/>
            </p:nvSpPr>
            <p:spPr>
              <a:xfrm>
                <a:off x="9332692" y="4609035"/>
                <a:ext cx="2137124" cy="1115109"/>
              </a:xfrm>
              <a:prstGeom prst="rect">
                <a:avLst/>
              </a:prstGeom>
              <a:grpFill/>
              <a:ln w="53975">
                <a:solidFill>
                  <a:schemeClr val="accent2">
                    <a:lumMod val="50000"/>
                    <a:alpha val="49665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F74ACEC1-B2AA-325A-0580-26A0CDAA1582}"/>
                  </a:ext>
                </a:extLst>
              </p:cNvPr>
              <p:cNvSpPr txBox="1"/>
              <p:nvPr/>
            </p:nvSpPr>
            <p:spPr>
              <a:xfrm>
                <a:off x="9661227" y="4665276"/>
                <a:ext cx="1662635" cy="307777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</a:rPr>
                  <a:t>Local LLM Service</a:t>
                </a:r>
              </a:p>
            </p:txBody>
          </p: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44223AF0-2532-494F-001A-F546770D4070}"/>
                  </a:ext>
                </a:extLst>
              </p:cNvPr>
              <p:cNvGrpSpPr/>
              <p:nvPr/>
            </p:nvGrpSpPr>
            <p:grpSpPr>
              <a:xfrm>
                <a:off x="9228345" y="5002539"/>
                <a:ext cx="735469" cy="620302"/>
                <a:chOff x="7562599" y="4402812"/>
                <a:chExt cx="1077969" cy="916698"/>
              </a:xfrm>
              <a:grpFill/>
            </p:grpSpPr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7358A547-38E9-47DF-734D-619754F93B03}"/>
                    </a:ext>
                  </a:extLst>
                </p:cNvPr>
                <p:cNvSpPr/>
                <p:nvPr/>
              </p:nvSpPr>
              <p:spPr>
                <a:xfrm>
                  <a:off x="7562599" y="4402812"/>
                  <a:ext cx="1077969" cy="91669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2">
                      <a:lumMod val="50000"/>
                      <a:alpha val="49665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B72469A0-F85F-0681-1827-6875C546CC3B}"/>
                    </a:ext>
                  </a:extLst>
                </p:cNvPr>
                <p:cNvSpPr txBox="1"/>
                <p:nvPr/>
              </p:nvSpPr>
              <p:spPr>
                <a:xfrm>
                  <a:off x="7646891" y="4595415"/>
                  <a:ext cx="909485" cy="545808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2"/>
                      </a:solidFill>
                    </a:rPr>
                    <a:t>API</a:t>
                  </a:r>
                </a:p>
              </p:txBody>
            </p:sp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1DC2A56E-298A-5859-46D2-976DE0B0AADA}"/>
                  </a:ext>
                </a:extLst>
              </p:cNvPr>
              <p:cNvGrpSpPr/>
              <p:nvPr/>
            </p:nvGrpSpPr>
            <p:grpSpPr>
              <a:xfrm>
                <a:off x="10433171" y="5038312"/>
                <a:ext cx="886712" cy="548756"/>
                <a:chOff x="9284034" y="2977397"/>
                <a:chExt cx="1077969" cy="634483"/>
              </a:xfrm>
              <a:grpFill/>
            </p:grpSpPr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E8FE9613-5B94-A766-77E6-BF6439ECF38C}"/>
                    </a:ext>
                  </a:extLst>
                </p:cNvPr>
                <p:cNvSpPr/>
                <p:nvPr/>
              </p:nvSpPr>
              <p:spPr>
                <a:xfrm>
                  <a:off x="9284034" y="2977397"/>
                  <a:ext cx="1077969" cy="634483"/>
                </a:xfrm>
                <a:prstGeom prst="rect">
                  <a:avLst/>
                </a:prstGeom>
                <a:grpFill/>
                <a:ln w="38100">
                  <a:solidFill>
                    <a:schemeClr val="accent2">
                      <a:lumMod val="50000"/>
                      <a:alpha val="49665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0EC125F4-E07A-44D6-598E-6E16183410E3}"/>
                    </a:ext>
                  </a:extLst>
                </p:cNvPr>
                <p:cNvSpPr txBox="1"/>
                <p:nvPr/>
              </p:nvSpPr>
              <p:spPr>
                <a:xfrm>
                  <a:off x="9366815" y="3109973"/>
                  <a:ext cx="912409" cy="391443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bg2"/>
                      </a:solidFill>
                    </a:rPr>
                    <a:t>LLM a</a:t>
                  </a:r>
                </a:p>
              </p:txBody>
            </p:sp>
          </p:grpSp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889DE8CA-3514-F1DE-35DE-E286B31E676F}"/>
                  </a:ext>
                </a:extLst>
              </p:cNvPr>
              <p:cNvCxnSpPr>
                <a:cxnSpLocks/>
                <a:stCxn id="145" idx="3"/>
                <a:endCxn id="143" idx="1"/>
              </p:cNvCxnSpPr>
              <p:nvPr/>
            </p:nvCxnSpPr>
            <p:spPr>
              <a:xfrm>
                <a:off x="9963814" y="5312690"/>
                <a:ext cx="469357" cy="0"/>
              </a:xfrm>
              <a:prstGeom prst="straightConnector1">
                <a:avLst/>
              </a:prstGeom>
              <a:grpFill/>
              <a:ln w="25400">
                <a:solidFill>
                  <a:schemeClr val="accent2">
                    <a:lumMod val="50000"/>
                    <a:alpha val="49665"/>
                  </a:schemeClr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7901FA4D-D858-DE81-41CD-CB34B08B167C}"/>
                  </a:ext>
                </a:extLst>
              </p:cNvPr>
              <p:cNvCxnSpPr>
                <a:cxnSpLocks/>
                <a:stCxn id="130" idx="3"/>
                <a:endCxn id="145" idx="1"/>
              </p:cNvCxnSpPr>
              <p:nvPr/>
            </p:nvCxnSpPr>
            <p:spPr>
              <a:xfrm>
                <a:off x="6629226" y="4253653"/>
                <a:ext cx="2599119" cy="1059037"/>
              </a:xfrm>
              <a:prstGeom prst="straightConnector1">
                <a:avLst/>
              </a:prstGeom>
              <a:grpFill/>
              <a:ln w="25400">
                <a:solidFill>
                  <a:schemeClr val="accent2">
                    <a:lumMod val="50000"/>
                    <a:alpha val="49665"/>
                  </a:schemeClr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4" name="Speech Bubble: Rectangle 8">
              <a:extLst>
                <a:ext uri="{FF2B5EF4-FFF2-40B4-BE49-F238E27FC236}">
                  <a16:creationId xmlns:a16="http://schemas.microsoft.com/office/drawing/2014/main" id="{C6859E7B-8B24-5AF7-CEA7-5D42CC00E6CA}"/>
                </a:ext>
              </a:extLst>
            </p:cNvPr>
            <p:cNvSpPr/>
            <p:nvPr/>
          </p:nvSpPr>
          <p:spPr>
            <a:xfrm>
              <a:off x="6865840" y="5297629"/>
              <a:ext cx="2463603" cy="1059037"/>
            </a:xfrm>
            <a:prstGeom prst="wedgeRectCallout">
              <a:avLst>
                <a:gd name="adj1" fmla="val -4402"/>
                <a:gd name="adj2" fmla="val -106038"/>
              </a:avLst>
            </a:prstGeom>
            <a:solidFill>
              <a:schemeClr val="accent3">
                <a:alpha val="49992"/>
              </a:schemeClr>
            </a:solidFill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Alternatively:</a:t>
              </a:r>
            </a:p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local access, requires appropriately powerful hardware</a:t>
              </a:r>
              <a:endParaRPr lang="en-US" sz="1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B9675F77-5527-5E90-43DC-BCEE2F8BF435}"/>
              </a:ext>
            </a:extLst>
          </p:cNvPr>
          <p:cNvSpPr txBox="1"/>
          <p:nvPr/>
        </p:nvSpPr>
        <p:spPr>
          <a:xfrm>
            <a:off x="5896289" y="3286122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blablador</a:t>
            </a:r>
            <a:r>
              <a:rPr lang="en-US" noProof="0" dirty="0">
                <a:solidFill>
                  <a:srgbClr val="C00000"/>
                </a:solidFill>
              </a:rPr>
              <a:t>/</a:t>
            </a:r>
            <a:r>
              <a:rPr lang="en-US" noProof="0" dirty="0">
                <a:solidFill>
                  <a:srgbClr val="FF9300"/>
                </a:solidFill>
              </a:rPr>
              <a:t>alias-fast</a:t>
            </a:r>
          </a:p>
        </p:txBody>
      </p:sp>
    </p:spTree>
    <p:extLst>
      <p:ext uri="{BB962C8B-B14F-4D97-AF65-F5344CB8AC3E}">
        <p14:creationId xmlns:p14="http://schemas.microsoft.com/office/powerpoint/2010/main" val="245811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  <p:bldP spid="1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DD32E-9E31-8381-D090-475CC5A04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>
            <a:extLst>
              <a:ext uri="{FF2B5EF4-FFF2-40B4-BE49-F238E27FC236}">
                <a16:creationId xmlns:a16="http://schemas.microsoft.com/office/drawing/2014/main" id="{51259FF1-EC73-9117-D3B8-46EDE09E6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360" y="371880"/>
            <a:ext cx="10267560" cy="81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noProof="1"/>
              <a:t>LLM Services and Their Use</a:t>
            </a:r>
            <a:br>
              <a:rPr lang="en-US" noProof="1"/>
            </a:br>
            <a:r>
              <a:rPr lang="en-US" noProof="1"/>
              <a:t>AI Assistants</a:t>
            </a:r>
            <a:endParaRPr lang="en-US" sz="2400" b="1" u="none" strike="noStrike" noProof="0" dirty="0">
              <a:solidFill>
                <a:schemeClr val="dk2"/>
              </a:solidFill>
              <a:effectLst/>
              <a:uFillTx/>
              <a:latin typeface="Open Sans ExtraBold"/>
            </a:endParaRPr>
          </a:p>
        </p:txBody>
      </p:sp>
      <p:sp>
        <p:nvSpPr>
          <p:cNvPr id="130" name="PlaceHolder 2">
            <a:extLst>
              <a:ext uri="{FF2B5EF4-FFF2-40B4-BE49-F238E27FC236}">
                <a16:creationId xmlns:a16="http://schemas.microsoft.com/office/drawing/2014/main" id="{66F2411A-5566-8A24-CBFB-19D70B470FC1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875520" y="1334160"/>
            <a:ext cx="10644480" cy="4721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spcBef>
                <a:spcPts val="600"/>
              </a:spcBef>
              <a:buClr>
                <a:srgbClr val="00305E"/>
              </a:buClr>
              <a:tabLst>
                <a:tab pos="0" algn="l"/>
              </a:tabLst>
            </a:pPr>
            <a:r>
              <a:rPr lang="en-US" sz="2000" b="0" noProof="1">
                <a:latin typeface="Open Sans Light"/>
              </a:rPr>
              <a:t>Prompt Engineering</a:t>
            </a:r>
          </a:p>
          <a:p>
            <a:pPr marL="285840" indent="-285840">
              <a:spcBef>
                <a:spcPts val="600"/>
              </a:spcBef>
              <a:buClr>
                <a:srgbClr val="00305E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noProof="1">
                <a:latin typeface="Open Sans Light"/>
              </a:rPr>
              <a:t>Prompt: Instruction to the AI assistant/LLM to perform a task.</a:t>
            </a:r>
          </a:p>
          <a:p>
            <a:pPr marL="285840" indent="-285840">
              <a:spcBef>
                <a:spcPts val="600"/>
              </a:spcBef>
              <a:buClr>
                <a:srgbClr val="00305E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noProof="1">
                <a:latin typeface="Open Sans Light"/>
              </a:rPr>
              <a:t>Formulate as precisely as possible and provide context.</a:t>
            </a:r>
          </a:p>
          <a:p>
            <a:pPr marL="285840" indent="-285840">
              <a:spcBef>
                <a:spcPts val="600"/>
              </a:spcBef>
              <a:buClr>
                <a:srgbClr val="00305E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noProof="1">
                <a:latin typeface="Open Sans Light"/>
              </a:rPr>
              <a:t>Iterative modification of the prompt until the desired result is achieved.</a:t>
            </a:r>
          </a:p>
          <a:p>
            <a:pPr algn="l" defTabSz="914400">
              <a:lnSpc>
                <a:spcPct val="100000"/>
              </a:lnSpc>
              <a:spcBef>
                <a:spcPts val="600"/>
              </a:spcBef>
              <a:buClr>
                <a:srgbClr val="00305E"/>
              </a:buClr>
              <a:tabLst>
                <a:tab pos="0" algn="l"/>
              </a:tabLst>
            </a:pPr>
            <a:r>
              <a:rPr lang="en-US" sz="2000" b="0" u="none" strike="noStrike" noProof="1">
                <a:solidFill>
                  <a:schemeClr val="dk2"/>
                </a:solidFill>
                <a:effectLst/>
                <a:uFillTx/>
                <a:latin typeface="Open Sans Light"/>
              </a:rPr>
              <a:t>Restrictions and limitations</a:t>
            </a:r>
          </a:p>
          <a:p>
            <a:pPr marL="285840" indent="-285840">
              <a:spcBef>
                <a:spcPts val="600"/>
              </a:spcBef>
              <a:buClr>
                <a:srgbClr val="00305E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noProof="1">
                <a:latin typeface="Open Sans Light"/>
              </a:rPr>
              <a:t>Prompts and context are transferred to LLM – when using an external LLM service provider, this means to external servers </a:t>
            </a:r>
            <a:r>
              <a:rPr lang="en-US" sz="2000" b="0" noProof="1">
                <a:latin typeface="Open Sans Light"/>
                <a:sym typeface="Wingdings" pitchFamily="2" charset="2"/>
              </a:rPr>
              <a:t> </a:t>
            </a:r>
            <a:r>
              <a:rPr lang="en-US" sz="2000" b="0" noProof="1">
                <a:latin typeface="Open Sans Light"/>
              </a:rPr>
              <a:t>observe data protection regulations!</a:t>
            </a:r>
          </a:p>
          <a:p>
            <a:pPr marL="285840" indent="-285840">
              <a:spcBef>
                <a:spcPts val="600"/>
              </a:spcBef>
              <a:buClr>
                <a:srgbClr val="00305E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noProof="1">
                <a:latin typeface="Open Sans Light"/>
              </a:rPr>
              <a:t>AI assistant is only as good as the LLM used – variation in quality of responses, available languages, knowledge level, code generation capability, etc.</a:t>
            </a:r>
          </a:p>
          <a:p>
            <a:pPr marL="285840" indent="-285840">
              <a:spcBef>
                <a:spcPts val="600"/>
              </a:spcBef>
              <a:buClr>
                <a:srgbClr val="00305E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noProof="1">
                <a:latin typeface="Open Sans Light"/>
              </a:rPr>
              <a:t>The context window (number of tokens) has limits and varies depending on the LLM</a:t>
            </a:r>
          </a:p>
          <a:p>
            <a:pPr algn="l" defTabSz="914400">
              <a:lnSpc>
                <a:spcPct val="100000"/>
              </a:lnSpc>
              <a:spcBef>
                <a:spcPts val="600"/>
              </a:spcBef>
              <a:buClr>
                <a:srgbClr val="00305E"/>
              </a:buClr>
              <a:tabLst>
                <a:tab pos="0" algn="l"/>
              </a:tabLst>
            </a:pPr>
            <a:r>
              <a:rPr lang="en-US" sz="2000" b="0" u="none" strike="noStrike" noProof="1">
                <a:solidFill>
                  <a:schemeClr val="dk2"/>
                </a:solidFill>
                <a:effectLst/>
                <a:uFillTx/>
                <a:latin typeface="Open Sans Light"/>
              </a:rPr>
              <a:t>As part of this training, we use</a:t>
            </a:r>
          </a:p>
          <a:p>
            <a:pPr marL="342900" indent="-342900" algn="l" defTabSz="914400">
              <a:lnSpc>
                <a:spcPct val="100000"/>
              </a:lnSpc>
              <a:spcBef>
                <a:spcPts val="600"/>
              </a:spcBef>
              <a:buClr>
                <a:srgbClr val="00305E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000" b="0" u="none" strike="noStrike" noProof="1">
                <a:solidFill>
                  <a:schemeClr val="dk2"/>
                </a:solidFill>
                <a:effectLst/>
                <a:uFillTx/>
                <a:latin typeface="Open Sans Light"/>
              </a:rPr>
              <a:t>“bia-bob” (AI assistant for Jupyter) [https://github.com/haesleinhuepf/bia-bob]</a:t>
            </a:r>
          </a:p>
          <a:p>
            <a:pPr marL="342900" indent="-342900" algn="l" defTabSz="914400">
              <a:lnSpc>
                <a:spcPct val="100000"/>
              </a:lnSpc>
              <a:spcBef>
                <a:spcPts val="600"/>
              </a:spcBef>
              <a:buClr>
                <a:srgbClr val="00305E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000" b="0" u="none" strike="noStrike" noProof="1">
                <a:solidFill>
                  <a:schemeClr val="dk2"/>
                </a:solidFill>
                <a:effectLst/>
                <a:uFillTx/>
                <a:latin typeface="Open Sans Light"/>
              </a:rPr>
              <a:t>LLM cluster of Leipzig University</a:t>
            </a:r>
          </a:p>
        </p:txBody>
      </p:sp>
    </p:spTree>
    <p:extLst>
      <p:ext uri="{BB962C8B-B14F-4D97-AF65-F5344CB8AC3E}">
        <p14:creationId xmlns:p14="http://schemas.microsoft.com/office/powerpoint/2010/main" val="334955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UD_2018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3904</TotalTime>
  <Words>539</Words>
  <Application>Microsoft Macintosh PowerPoint</Application>
  <PresentationFormat>Widescreen</PresentationFormat>
  <Paragraphs>83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Open Sans ExtraBold</vt:lpstr>
      <vt:lpstr>Open Sans Light</vt:lpstr>
      <vt:lpstr>Symbol</vt:lpstr>
      <vt:lpstr>Wingdings</vt:lpstr>
      <vt:lpstr>TUD_2018</vt:lpstr>
      <vt:lpstr>PowerPoint Presentation</vt:lpstr>
      <vt:lpstr>LLM Services and Their Use  What is an LLM?</vt:lpstr>
      <vt:lpstr>LLM Services and Their Use  What is an LLM?</vt:lpstr>
      <vt:lpstr>LLM Services and Their Use  What is an LLM?</vt:lpstr>
      <vt:lpstr>LLM Services and Their Use Setup and Usage</vt:lpstr>
      <vt:lpstr>LLM Services and Their Use AI Assistants</vt:lpstr>
      <vt:lpstr>LLM Services and Their Use AI Assistants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Basics</dc:title>
  <dc:subject/>
  <dc:creator>Matthias Täschner</dc:creator>
  <dc:description/>
  <cp:lastModifiedBy>Täschner, Matthias</cp:lastModifiedBy>
  <cp:revision>774</cp:revision>
  <dcterms:modified xsi:type="dcterms:W3CDTF">2026-01-20T15:05:28Z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0x0101003BEE476C9DF2F248B265B4A3C7AC3448</vt:lpwstr>
  </property>
  <property fmtid="{D5CDD505-2E9C-101B-9397-08002B2CF9AE}" pid="3" name="PresentationFormat">
    <vt:lpwstr>Widescreen</vt:lpwstr>
  </property>
  <property fmtid="{D5CDD505-2E9C-101B-9397-08002B2CF9AE}" pid="4" name="Slides">
    <vt:i4>23</vt:i4>
  </property>
  <property fmtid="{D5CDD505-2E9C-101B-9397-08002B2CF9AE}" pid="5" name="_dlc_DocIdItemGuid">
    <vt:lpwstr>72f4eced-47dd-49c0-bdfa-f3d2425fc663</vt:lpwstr>
  </property>
</Properties>
</file>